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1" r:id="rId2"/>
  </p:sldMasterIdLst>
  <p:notesMasterIdLst>
    <p:notesMasterId r:id="rId32"/>
  </p:notesMasterIdLst>
  <p:sldIdLst>
    <p:sldId id="257" r:id="rId3"/>
    <p:sldId id="341" r:id="rId4"/>
    <p:sldId id="335" r:id="rId5"/>
    <p:sldId id="342" r:id="rId6"/>
    <p:sldId id="351" r:id="rId7"/>
    <p:sldId id="276" r:id="rId8"/>
    <p:sldId id="352" r:id="rId9"/>
    <p:sldId id="279" r:id="rId10"/>
    <p:sldId id="280" r:id="rId11"/>
    <p:sldId id="344" r:id="rId12"/>
    <p:sldId id="287" r:id="rId13"/>
    <p:sldId id="288" r:id="rId14"/>
    <p:sldId id="323" r:id="rId15"/>
    <p:sldId id="293" r:id="rId16"/>
    <p:sldId id="294" r:id="rId17"/>
    <p:sldId id="298" r:id="rId18"/>
    <p:sldId id="282" r:id="rId19"/>
    <p:sldId id="300" r:id="rId20"/>
    <p:sldId id="303" r:id="rId21"/>
    <p:sldId id="307" r:id="rId22"/>
    <p:sldId id="310" r:id="rId23"/>
    <p:sldId id="283" r:id="rId24"/>
    <p:sldId id="312" r:id="rId25"/>
    <p:sldId id="316" r:id="rId26"/>
    <p:sldId id="353" r:id="rId27"/>
    <p:sldId id="302" r:id="rId28"/>
    <p:sldId id="320" r:id="rId29"/>
    <p:sldId id="321" r:id="rId30"/>
    <p:sldId id="343"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FCC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20" d="100"/>
          <a:sy n="120" d="100"/>
        </p:scale>
        <p:origin x="1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031FA0-627C-4AAB-8298-F025AA40EFB1}" type="datetimeFigureOut">
              <a:rPr lang="en-CA" smtClean="0"/>
              <a:pPr/>
              <a:t>2021-05-25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2A6839-DCC2-46C5-82D7-C0A2EBD3531C}" type="slidenum">
              <a:rPr lang="en-CA" smtClean="0"/>
              <a:pPr/>
              <a:t>‹#›</a:t>
            </a:fld>
            <a:endParaRPr lang="en-CA"/>
          </a:p>
        </p:txBody>
      </p:sp>
    </p:spTree>
    <p:extLst>
      <p:ext uri="{BB962C8B-B14F-4D97-AF65-F5344CB8AC3E}">
        <p14:creationId xmlns:p14="http://schemas.microsoft.com/office/powerpoint/2010/main" val="171680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31774">
              <a:defRPr/>
            </a:pPr>
            <a:fld id="{CD4584F5-94C5-4B9D-86B8-4E46F88D73EC}" type="slidenum">
              <a:rPr lang="en-US" altLang="en-US" sz="1200" kern="0">
                <a:solidFill>
                  <a:prstClr val="black"/>
                </a:solidFill>
              </a:rPr>
              <a:pPr defTabSz="931774">
                <a:defRPr/>
              </a:pPr>
              <a:t>1</a:t>
            </a:fld>
            <a:endParaRPr lang="en-US" altLang="en-US" sz="1200" kern="0"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134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5"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fld id="{72C03C11-00E5-4E0D-8F8B-2F19D0F12024}" type="slidenum">
              <a:rPr lang="en-US" altLang="en-US"/>
              <a:pPr/>
              <a:t>‹#›</a:t>
            </a:fld>
            <a:endParaRPr lang="en-US" altLang="en-US"/>
          </a:p>
        </p:txBody>
      </p:sp>
    </p:spTree>
    <p:extLst>
      <p:ext uri="{BB962C8B-B14F-4D97-AF65-F5344CB8AC3E}">
        <p14:creationId xmlns:p14="http://schemas.microsoft.com/office/powerpoint/2010/main" val="13006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38C431CA-E92A-4998-862F-028D75BAB5E2}" type="slidenum">
              <a:rPr lang="en-US" altLang="en-US"/>
              <a:pPr/>
              <a:t>‹#›</a:t>
            </a:fld>
            <a:endParaRPr lang="en-US" altLang="en-US"/>
          </a:p>
        </p:txBody>
      </p:sp>
    </p:spTree>
    <p:extLst>
      <p:ext uri="{BB962C8B-B14F-4D97-AF65-F5344CB8AC3E}">
        <p14:creationId xmlns:p14="http://schemas.microsoft.com/office/powerpoint/2010/main" val="373287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617FAD0E-D275-4627-B1AE-021B624CE36D}" type="slidenum">
              <a:rPr lang="en-US" altLang="en-US"/>
              <a:pPr/>
              <a:t>‹#›</a:t>
            </a:fld>
            <a:endParaRPr lang="en-US" altLang="en-US"/>
          </a:p>
        </p:txBody>
      </p:sp>
    </p:spTree>
    <p:extLst>
      <p:ext uri="{BB962C8B-B14F-4D97-AF65-F5344CB8AC3E}">
        <p14:creationId xmlns:p14="http://schemas.microsoft.com/office/powerpoint/2010/main" val="56767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27FA2AB-B332-4D82-B0F1-3BF0E44E2B75}" type="slidenum">
              <a:rPr lang="en-US" altLang="en-US"/>
              <a:pPr/>
              <a:t>‹#›</a:t>
            </a:fld>
            <a:endParaRPr lang="en-US" altLang="en-US"/>
          </a:p>
        </p:txBody>
      </p:sp>
    </p:spTree>
    <p:extLst>
      <p:ext uri="{BB962C8B-B14F-4D97-AF65-F5344CB8AC3E}">
        <p14:creationId xmlns:p14="http://schemas.microsoft.com/office/powerpoint/2010/main" val="221396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FB9FBD2-4699-BE4A-8618-14DEE5DF7625}" type="slidenum">
              <a:rPr lang="en-US" smtClean="0"/>
              <a:pPr/>
              <a:t>‹#›</a:t>
            </a:fld>
            <a:endParaRPr lang="en-US"/>
          </a:p>
        </p:txBody>
      </p:sp>
    </p:spTree>
    <p:extLst>
      <p:ext uri="{BB962C8B-B14F-4D97-AF65-F5344CB8AC3E}">
        <p14:creationId xmlns:p14="http://schemas.microsoft.com/office/powerpoint/2010/main" val="252821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824531-C74A-744B-AAE8-A0C335C3B445}" type="slidenum">
              <a:rPr lang="en-US" smtClean="0"/>
              <a:pPr/>
              <a:t>‹#›</a:t>
            </a:fld>
            <a:endParaRPr lang="en-US"/>
          </a:p>
        </p:txBody>
      </p:sp>
    </p:spTree>
    <p:extLst>
      <p:ext uri="{BB962C8B-B14F-4D97-AF65-F5344CB8AC3E}">
        <p14:creationId xmlns:p14="http://schemas.microsoft.com/office/powerpoint/2010/main" val="170704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E7E233A-6BA5-004A-B39F-8F04358B0321}" type="slidenum">
              <a:rPr lang="en-US" smtClean="0"/>
              <a:pPr/>
              <a:t>‹#›</a:t>
            </a:fld>
            <a:endParaRPr lang="en-US"/>
          </a:p>
        </p:txBody>
      </p:sp>
    </p:spTree>
    <p:extLst>
      <p:ext uri="{BB962C8B-B14F-4D97-AF65-F5344CB8AC3E}">
        <p14:creationId xmlns:p14="http://schemas.microsoft.com/office/powerpoint/2010/main" val="301888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1CEB130-49CC-2949-BE91-9837C3C8DFC6}" type="slidenum">
              <a:rPr lang="en-US" smtClean="0"/>
              <a:pPr/>
              <a:t>‹#›</a:t>
            </a:fld>
            <a:endParaRPr lang="en-US"/>
          </a:p>
        </p:txBody>
      </p:sp>
    </p:spTree>
    <p:extLst>
      <p:ext uri="{BB962C8B-B14F-4D97-AF65-F5344CB8AC3E}">
        <p14:creationId xmlns:p14="http://schemas.microsoft.com/office/powerpoint/2010/main" val="3017787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B215C88-B5A4-084E-8F09-6A20D8713879}" type="slidenum">
              <a:rPr lang="en-US" smtClean="0"/>
              <a:pPr/>
              <a:t>‹#›</a:t>
            </a:fld>
            <a:endParaRPr lang="en-US"/>
          </a:p>
        </p:txBody>
      </p:sp>
    </p:spTree>
    <p:extLst>
      <p:ext uri="{BB962C8B-B14F-4D97-AF65-F5344CB8AC3E}">
        <p14:creationId xmlns:p14="http://schemas.microsoft.com/office/powerpoint/2010/main" val="152792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BA95EDF-BDC9-D349-A8FD-3EC6ACFFE9E9}" type="slidenum">
              <a:rPr lang="en-US" smtClean="0"/>
              <a:pPr/>
              <a:t>‹#›</a:t>
            </a:fld>
            <a:endParaRPr lang="en-US"/>
          </a:p>
        </p:txBody>
      </p:sp>
    </p:spTree>
    <p:extLst>
      <p:ext uri="{BB962C8B-B14F-4D97-AF65-F5344CB8AC3E}">
        <p14:creationId xmlns:p14="http://schemas.microsoft.com/office/powerpoint/2010/main" val="1160540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6550737-B383-574F-83A8-528B11084D4C}" type="slidenum">
              <a:rPr lang="en-US" smtClean="0"/>
              <a:pPr/>
              <a:t>‹#›</a:t>
            </a:fld>
            <a:endParaRPr lang="en-US"/>
          </a:p>
        </p:txBody>
      </p:sp>
    </p:spTree>
    <p:extLst>
      <p:ext uri="{BB962C8B-B14F-4D97-AF65-F5344CB8AC3E}">
        <p14:creationId xmlns:p14="http://schemas.microsoft.com/office/powerpoint/2010/main" val="303283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007647B6-CF06-441B-85FA-A4C539F6E9BA}" type="slidenum">
              <a:rPr lang="en-US" altLang="en-US"/>
              <a:pPr/>
              <a:t>‹#›</a:t>
            </a:fld>
            <a:endParaRPr lang="en-US" altLang="en-US"/>
          </a:p>
        </p:txBody>
      </p:sp>
    </p:spTree>
    <p:extLst>
      <p:ext uri="{BB962C8B-B14F-4D97-AF65-F5344CB8AC3E}">
        <p14:creationId xmlns:p14="http://schemas.microsoft.com/office/powerpoint/2010/main" val="1031241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A62FB1-9D20-EB4C-9D06-B414012520F6}" type="slidenum">
              <a:rPr lang="en-US" smtClean="0"/>
              <a:pPr/>
              <a:t>‹#›</a:t>
            </a:fld>
            <a:endParaRPr lang="en-US"/>
          </a:p>
        </p:txBody>
      </p:sp>
    </p:spTree>
    <p:extLst>
      <p:ext uri="{BB962C8B-B14F-4D97-AF65-F5344CB8AC3E}">
        <p14:creationId xmlns:p14="http://schemas.microsoft.com/office/powerpoint/2010/main" val="258640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3D7B1E3-ED2A-AC4D-8B51-4666AE9BBEF1}" type="slidenum">
              <a:rPr lang="en-US" smtClean="0"/>
              <a:pPr/>
              <a:t>‹#›</a:t>
            </a:fld>
            <a:endParaRPr lang="en-US"/>
          </a:p>
        </p:txBody>
      </p:sp>
    </p:spTree>
    <p:extLst>
      <p:ext uri="{BB962C8B-B14F-4D97-AF65-F5344CB8AC3E}">
        <p14:creationId xmlns:p14="http://schemas.microsoft.com/office/powerpoint/2010/main" val="3399925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ED271B6-7A9B-1C47-97CE-281EF3A3F73C}" type="slidenum">
              <a:rPr lang="en-US" smtClean="0"/>
              <a:pPr/>
              <a:t>‹#›</a:t>
            </a:fld>
            <a:endParaRPr lang="en-US"/>
          </a:p>
        </p:txBody>
      </p:sp>
    </p:spTree>
    <p:extLst>
      <p:ext uri="{BB962C8B-B14F-4D97-AF65-F5344CB8AC3E}">
        <p14:creationId xmlns:p14="http://schemas.microsoft.com/office/powerpoint/2010/main" val="1397477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8E6640-801A-4414-B777-B28A43A9FE25}" type="slidenum">
              <a:rPr lang="en-US" altLang="en-US" smtClean="0"/>
              <a:pPr/>
              <a:t>‹#›</a:t>
            </a:fld>
            <a:endParaRPr lang="en-US" altLang="en-US"/>
          </a:p>
        </p:txBody>
      </p:sp>
    </p:spTree>
    <p:extLst>
      <p:ext uri="{BB962C8B-B14F-4D97-AF65-F5344CB8AC3E}">
        <p14:creationId xmlns:p14="http://schemas.microsoft.com/office/powerpoint/2010/main" val="2545877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8E6640-801A-4414-B777-B28A43A9FE25}" type="slidenum">
              <a:rPr lang="en-US" altLang="en-US" smtClean="0"/>
              <a:pPr/>
              <a:t>‹#›</a:t>
            </a:fld>
            <a:endParaRPr lang="en-US"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6213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8E6640-801A-4414-B777-B28A43A9FE25}" type="slidenum">
              <a:rPr lang="en-US" altLang="en-US" smtClean="0"/>
              <a:pPr/>
              <a:t>‹#›</a:t>
            </a:fld>
            <a:endParaRPr lang="en-US" altLang="en-US"/>
          </a:p>
        </p:txBody>
      </p:sp>
    </p:spTree>
    <p:extLst>
      <p:ext uri="{BB962C8B-B14F-4D97-AF65-F5344CB8AC3E}">
        <p14:creationId xmlns:p14="http://schemas.microsoft.com/office/powerpoint/2010/main" val="3578782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78E6640-801A-4414-B777-B28A43A9FE25}" type="slidenum">
              <a:rPr lang="en-US" altLang="en-US" smtClean="0"/>
              <a:pPr/>
              <a:t>‹#›</a:t>
            </a:fld>
            <a:endParaRPr lang="en-US" altLang="en-US"/>
          </a:p>
        </p:txBody>
      </p:sp>
    </p:spTree>
    <p:extLst>
      <p:ext uri="{BB962C8B-B14F-4D97-AF65-F5344CB8AC3E}">
        <p14:creationId xmlns:p14="http://schemas.microsoft.com/office/powerpoint/2010/main" val="2471520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78E6640-801A-4414-B777-B28A43A9FE25}" type="slidenum">
              <a:rPr lang="en-US" altLang="en-US" smtClean="0"/>
              <a:pPr/>
              <a:t>‹#›</a:t>
            </a:fld>
            <a:endParaRPr lang="en-US" altLang="en-US"/>
          </a:p>
        </p:txBody>
      </p:sp>
    </p:spTree>
    <p:extLst>
      <p:ext uri="{BB962C8B-B14F-4D97-AF65-F5344CB8AC3E}">
        <p14:creationId xmlns:p14="http://schemas.microsoft.com/office/powerpoint/2010/main" val="542780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FC5DFC-DCFD-E84E-A830-78B39CCEA1EE}" type="slidenum">
              <a:rPr lang="en-US" smtClean="0"/>
              <a:pPr/>
              <a:t>‹#›</a:t>
            </a:fld>
            <a:endParaRPr lang="en-US"/>
          </a:p>
        </p:txBody>
      </p:sp>
    </p:spTree>
    <p:extLst>
      <p:ext uri="{BB962C8B-B14F-4D97-AF65-F5344CB8AC3E}">
        <p14:creationId xmlns:p14="http://schemas.microsoft.com/office/powerpoint/2010/main" val="146840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3B84322-FDEA-E348-B1AC-1F18C854BF53}" type="slidenum">
              <a:rPr lang="en-US" smtClean="0"/>
              <a:pPr/>
              <a:t>‹#›</a:t>
            </a:fld>
            <a:endParaRPr lang="en-US"/>
          </a:p>
        </p:txBody>
      </p:sp>
    </p:spTree>
    <p:extLst>
      <p:ext uri="{BB962C8B-B14F-4D97-AF65-F5344CB8AC3E}">
        <p14:creationId xmlns:p14="http://schemas.microsoft.com/office/powerpoint/2010/main" val="268370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4"/>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83DCFC79-CDB0-4F05-A25F-B7FE4235F564}" type="slidenum">
              <a:rPr lang="en-US" altLang="en-US"/>
              <a:pPr/>
              <a:t>‹#›</a:t>
            </a:fld>
            <a:endParaRPr lang="en-US" altLang="en-US"/>
          </a:p>
        </p:txBody>
      </p:sp>
    </p:spTree>
    <p:extLst>
      <p:ext uri="{BB962C8B-B14F-4D97-AF65-F5344CB8AC3E}">
        <p14:creationId xmlns:p14="http://schemas.microsoft.com/office/powerpoint/2010/main" val="88751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62192329-6F65-41C1-A6C6-B2967CF7DFC1}" type="slidenum">
              <a:rPr lang="en-US" altLang="en-US"/>
              <a:pPr/>
              <a:t>‹#›</a:t>
            </a:fld>
            <a:endParaRPr lang="en-US" altLang="en-US"/>
          </a:p>
        </p:txBody>
      </p:sp>
    </p:spTree>
    <p:extLst>
      <p:ext uri="{BB962C8B-B14F-4D97-AF65-F5344CB8AC3E}">
        <p14:creationId xmlns:p14="http://schemas.microsoft.com/office/powerpoint/2010/main" val="257267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EF6617C-7A46-4A2A-BABE-03CA6DE92811}" type="slidenum">
              <a:rPr lang="en-US" altLang="en-US"/>
              <a:pPr/>
              <a:t>‹#›</a:t>
            </a:fld>
            <a:endParaRPr lang="en-US" altLang="en-US"/>
          </a:p>
        </p:txBody>
      </p:sp>
    </p:spTree>
    <p:extLst>
      <p:ext uri="{BB962C8B-B14F-4D97-AF65-F5344CB8AC3E}">
        <p14:creationId xmlns:p14="http://schemas.microsoft.com/office/powerpoint/2010/main" val="71233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7CE68C6F-A4C4-4E50-9102-67D3E7CA51AF}" type="slidenum">
              <a:rPr lang="en-US" altLang="en-US"/>
              <a:pPr/>
              <a:t>‹#›</a:t>
            </a:fld>
            <a:endParaRPr lang="en-US" altLang="en-US"/>
          </a:p>
        </p:txBody>
      </p:sp>
    </p:spTree>
    <p:extLst>
      <p:ext uri="{BB962C8B-B14F-4D97-AF65-F5344CB8AC3E}">
        <p14:creationId xmlns:p14="http://schemas.microsoft.com/office/powerpoint/2010/main" val="300999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Rectangle 2"/>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E86C33BB-A9F3-4B08-ABCD-99F870CF9851}" type="slidenum">
              <a:rPr lang="en-US" altLang="en-US"/>
              <a:pPr/>
              <a:t>‹#›</a:t>
            </a:fld>
            <a:endParaRPr lang="en-US" altLang="en-US"/>
          </a:p>
        </p:txBody>
      </p:sp>
    </p:spTree>
    <p:extLst>
      <p:ext uri="{BB962C8B-B14F-4D97-AF65-F5344CB8AC3E}">
        <p14:creationId xmlns:p14="http://schemas.microsoft.com/office/powerpoint/2010/main" val="427556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7EE8DE8-0EEF-4C8C-BE2B-81235AD23D2B}" type="slidenum">
              <a:rPr lang="en-US" altLang="en-US"/>
              <a:pPr/>
              <a:t>‹#›</a:t>
            </a:fld>
            <a:endParaRPr lang="en-US" altLang="en-US"/>
          </a:p>
        </p:txBody>
      </p:sp>
    </p:spTree>
    <p:extLst>
      <p:ext uri="{BB962C8B-B14F-4D97-AF65-F5344CB8AC3E}">
        <p14:creationId xmlns:p14="http://schemas.microsoft.com/office/powerpoint/2010/main" val="231602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Flowchart: Process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097F574F-7CEF-47CB-B207-52179F1DE794}" type="slidenum">
              <a:rPr lang="en-US" altLang="en-US"/>
              <a:pPr/>
              <a:t>‹#›</a:t>
            </a:fld>
            <a:endParaRPr lang="en-US" altLang="en-US"/>
          </a:p>
        </p:txBody>
      </p:sp>
    </p:spTree>
    <p:extLst>
      <p:ext uri="{BB962C8B-B14F-4D97-AF65-F5344CB8AC3E}">
        <p14:creationId xmlns:p14="http://schemas.microsoft.com/office/powerpoint/2010/main" val="206429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Oval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Title Placeholder 4"/>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ＭＳ Ｐゴシック" pitchFamily="28" charset="-128"/>
              </a:defRPr>
            </a:lvl1pPr>
            <a:extLst/>
          </a:lstStyle>
          <a:p>
            <a:pPr>
              <a:defRPr/>
            </a:pPr>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ＭＳ Ｐゴシック" pitchFamily="28" charset="-128"/>
              </a:defRPr>
            </a:lvl1pPr>
            <a:extLst/>
          </a:lstStyle>
          <a:p>
            <a:pPr>
              <a:defRPr/>
            </a:pPr>
            <a:endParaRPr lang="en-US"/>
          </a:p>
        </p:txBody>
      </p:sp>
      <p:sp>
        <p:nvSpPr>
          <p:cNvPr id="22" name="Slide Number Placeholder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678E6640-801A-4414-B777-B28A43A9FE25}" type="slidenum">
              <a:rPr lang="en-US" altLang="en-US"/>
              <a:pPr/>
              <a:t>‹#›</a:t>
            </a:fld>
            <a:endParaRPr lang="en-US" altLang="en-US"/>
          </a:p>
        </p:txBody>
      </p:sp>
      <p:sp>
        <p:nvSpPr>
          <p:cNvPr id="15" name="Rectangle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pic>
        <p:nvPicPr>
          <p:cNvPr id="1038" name="Picture 7" descr="Van_Gogh_The_Olive_Tree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263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78E6640-801A-4414-B777-B28A43A9FE25}" type="slidenum">
              <a:rPr lang="en-US" altLang="en-US" smtClean="0"/>
              <a:pPr/>
              <a:t>‹#›</a:t>
            </a:fld>
            <a:endParaRPr lang="en-US" altLang="en-US"/>
          </a:p>
        </p:txBody>
      </p:sp>
    </p:spTree>
    <p:extLst>
      <p:ext uri="{BB962C8B-B14F-4D97-AF65-F5344CB8AC3E}">
        <p14:creationId xmlns:p14="http://schemas.microsoft.com/office/powerpoint/2010/main" val="3175934938"/>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2955926" y="360363"/>
            <a:ext cx="7407275" cy="1471612"/>
          </a:xfrm>
        </p:spPr>
        <p:txBody>
          <a:bodyPr/>
          <a:lstStyle/>
          <a:p>
            <a:pPr eaLnBrk="1" fontAlgn="auto" hangingPunct="1">
              <a:spcAft>
                <a:spcPts val="0"/>
              </a:spcAft>
              <a:defRPr/>
            </a:pPr>
            <a:r>
              <a:rPr lang="en-CA" b="1" dirty="0">
                <a:solidFill>
                  <a:schemeClr val="tx2">
                    <a:satMod val="130000"/>
                  </a:schemeClr>
                </a:solidFill>
                <a:latin typeface="Garamond" pitchFamily="28" charset="0"/>
              </a:rPr>
              <a:t>The Vanishing Horizon: </a:t>
            </a:r>
            <a:br>
              <a:rPr lang="en-CA" b="1" dirty="0">
                <a:solidFill>
                  <a:schemeClr val="tx2">
                    <a:satMod val="130000"/>
                  </a:schemeClr>
                </a:solidFill>
                <a:latin typeface="Garamond" pitchFamily="28" charset="0"/>
              </a:rPr>
            </a:br>
            <a:endParaRPr lang="en-US" dirty="0">
              <a:solidFill>
                <a:schemeClr val="tx2">
                  <a:satMod val="130000"/>
                </a:schemeClr>
              </a:solidFill>
              <a:latin typeface="Garamond" pitchFamily="28" charset="0"/>
            </a:endParaRPr>
          </a:p>
        </p:txBody>
      </p:sp>
      <p:sp>
        <p:nvSpPr>
          <p:cNvPr id="2051" name="Rectangle 3"/>
          <p:cNvSpPr>
            <a:spLocks noGrp="1" noChangeArrowheads="1"/>
          </p:cNvSpPr>
          <p:nvPr>
            <p:ph type="subTitle" idx="1"/>
          </p:nvPr>
        </p:nvSpPr>
        <p:spPr>
          <a:xfrm>
            <a:off x="2955926" y="1849438"/>
            <a:ext cx="7407275" cy="1752600"/>
          </a:xfrm>
        </p:spPr>
        <p:txBody>
          <a:bodyPr rtlCol="0">
            <a:normAutofit/>
          </a:bodyPr>
          <a:lstStyle/>
          <a:p>
            <a:pPr eaLnBrk="1" fontAlgn="auto" hangingPunct="1">
              <a:spcAft>
                <a:spcPts val="0"/>
              </a:spcAft>
              <a:defRPr/>
            </a:pPr>
            <a:r>
              <a:rPr lang="en-CA" dirty="0">
                <a:latin typeface="Garamond" pitchFamily="28" charset="0"/>
              </a:rPr>
              <a:t>International Law and the Hope for Peace in the Middle East</a:t>
            </a:r>
            <a:endParaRPr lang="en-CA" dirty="0">
              <a:latin typeface="Book Antiqua" pitchFamily="28" charset="0"/>
            </a:endParaRPr>
          </a:p>
          <a:p>
            <a:pPr eaLnBrk="1" fontAlgn="auto" hangingPunct="1">
              <a:spcAft>
                <a:spcPts val="0"/>
              </a:spcAft>
              <a:defRPr/>
            </a:pPr>
            <a:endParaRPr lang="en-CA" dirty="0">
              <a:latin typeface="Garamond" pitchFamily="28" charset="0"/>
            </a:endParaRPr>
          </a:p>
          <a:p>
            <a:pPr eaLnBrk="1" fontAlgn="auto" hangingPunct="1">
              <a:spcAft>
                <a:spcPts val="0"/>
              </a:spcAft>
              <a:defRPr/>
            </a:pPr>
            <a:endParaRPr lang="en-US" dirty="0"/>
          </a:p>
        </p:txBody>
      </p:sp>
      <p:pic>
        <p:nvPicPr>
          <p:cNvPr id="9220" name="Picture 7" descr="israel-palestinian-flags-878"/>
          <p:cNvPicPr>
            <a:picLocks noChangeAspect="1" noChangeArrowheads="1"/>
          </p:cNvPicPr>
          <p:nvPr/>
        </p:nvPicPr>
        <p:blipFill rotWithShape="1">
          <a:blip r:embed="rId3">
            <a:extLst>
              <a:ext uri="{28A0092B-C50C-407E-A947-70E740481C1C}">
                <a14:useLocalDpi xmlns:a14="http://schemas.microsoft.com/office/drawing/2010/main" val="0"/>
              </a:ext>
            </a:extLst>
          </a:blip>
          <a:srcRect t="13714" r="3260" b="13714"/>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2"/>
          <p:cNvSpPr txBox="1">
            <a:spLocks noChangeArrowheads="1"/>
          </p:cNvSpPr>
          <p:nvPr/>
        </p:nvSpPr>
        <p:spPr bwMode="auto">
          <a:xfrm>
            <a:off x="2090574" y="392616"/>
            <a:ext cx="8831263" cy="4278094"/>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5400" dirty="0">
                <a:solidFill>
                  <a:schemeClr val="bg1"/>
                </a:solidFill>
                <a:latin typeface="Book Antiqua" pitchFamily="18" charset="0"/>
              </a:rPr>
              <a:t>Give Rights A Chance</a:t>
            </a:r>
            <a:r>
              <a:rPr lang="en-CA" altLang="en-US" sz="5400" b="1" kern="0" dirty="0">
                <a:solidFill>
                  <a:schemeClr val="bg1"/>
                </a:solidFill>
                <a:latin typeface="Book Antiqua" pitchFamily="18" charset="0"/>
                <a:ea typeface="Cambria" panose="02040503050406030204" pitchFamily="18" charset="0"/>
              </a:rPr>
              <a:t>:</a:t>
            </a:r>
          </a:p>
          <a:p>
            <a:endParaRPr lang="en-US" sz="4400" dirty="0">
              <a:solidFill>
                <a:schemeClr val="bg1"/>
              </a:solidFill>
              <a:latin typeface="Book Antiqua" pitchFamily="18" charset="0"/>
            </a:endParaRPr>
          </a:p>
          <a:p>
            <a:r>
              <a:rPr lang="en-US" sz="4000" dirty="0">
                <a:solidFill>
                  <a:schemeClr val="bg1"/>
                </a:solidFill>
                <a:latin typeface="Book Antiqua" pitchFamily="18" charset="0"/>
              </a:rPr>
              <a:t>The Indispensability of International Law in the Resolution of the Israeli Occupation of Palestine </a:t>
            </a:r>
            <a:endParaRPr lang="en-CA" sz="4000" dirty="0">
              <a:solidFill>
                <a:schemeClr val="bg1"/>
              </a:solidFill>
              <a:latin typeface="Book Antiqua" pitchFamily="18" charset="0"/>
            </a:endParaRPr>
          </a:p>
          <a:p>
            <a:pPr>
              <a:defRPr/>
            </a:pPr>
            <a:r>
              <a:rPr lang="en-CA" altLang="en-US" sz="5400" b="1" kern="0" dirty="0">
                <a:solidFill>
                  <a:schemeClr val="bg1"/>
                </a:solidFill>
                <a:latin typeface="Book Antiqua" pitchFamily="18" charset="0"/>
                <a:ea typeface="Cambria" panose="02040503050406030204" pitchFamily="18" charset="0"/>
              </a:rPr>
              <a:t> </a:t>
            </a:r>
          </a:p>
        </p:txBody>
      </p:sp>
      <p:sp>
        <p:nvSpPr>
          <p:cNvPr id="9222" name="TextBox 3"/>
          <p:cNvSpPr txBox="1">
            <a:spLocks noChangeArrowheads="1"/>
          </p:cNvSpPr>
          <p:nvPr/>
        </p:nvSpPr>
        <p:spPr bwMode="auto">
          <a:xfrm>
            <a:off x="5581011" y="3492230"/>
            <a:ext cx="610435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CA" altLang="en-US" sz="3200" kern="0" dirty="0">
              <a:solidFill>
                <a:schemeClr val="bg1"/>
              </a:solidFill>
              <a:latin typeface="Book Antiqua" panose="02040602050305030304" pitchFamily="18" charset="0"/>
            </a:endParaRPr>
          </a:p>
          <a:p>
            <a:pPr>
              <a:defRPr/>
            </a:pPr>
            <a:endParaRPr lang="en-CA" altLang="en-US" sz="3200" kern="0" dirty="0">
              <a:solidFill>
                <a:schemeClr val="bg1"/>
              </a:solidFill>
              <a:latin typeface="Book Antiqua" panose="02040602050305030304" pitchFamily="18" charset="0"/>
            </a:endParaRPr>
          </a:p>
          <a:p>
            <a:pPr algn="r">
              <a:defRPr/>
            </a:pPr>
            <a:endParaRPr lang="en-US" sz="3400" b="1" dirty="0">
              <a:solidFill>
                <a:schemeClr val="bg1"/>
              </a:solidFill>
              <a:latin typeface="Book Antiqua" pitchFamily="18" charset="0"/>
            </a:endParaRPr>
          </a:p>
          <a:p>
            <a:pPr algn="r">
              <a:defRPr/>
            </a:pPr>
            <a:r>
              <a:rPr lang="en-US" sz="3200" b="1" dirty="0">
                <a:solidFill>
                  <a:schemeClr val="bg1"/>
                </a:solidFill>
                <a:latin typeface="Book Antiqua" pitchFamily="18" charset="0"/>
              </a:rPr>
              <a:t>Michael </a:t>
            </a:r>
            <a:r>
              <a:rPr lang="en-US" sz="3200" b="1" dirty="0" err="1">
                <a:solidFill>
                  <a:schemeClr val="bg1"/>
                </a:solidFill>
                <a:latin typeface="Book Antiqua" pitchFamily="18" charset="0"/>
              </a:rPr>
              <a:t>Lynk</a:t>
            </a:r>
            <a:br>
              <a:rPr lang="en-US" sz="3200" b="1" dirty="0">
                <a:solidFill>
                  <a:schemeClr val="bg1"/>
                </a:solidFill>
                <a:latin typeface="Book Antiqua" pitchFamily="18" charset="0"/>
              </a:rPr>
            </a:br>
            <a:r>
              <a:rPr lang="en-US" sz="3200" b="1" dirty="0">
                <a:solidFill>
                  <a:schemeClr val="bg1"/>
                </a:solidFill>
                <a:latin typeface="Book Antiqua" pitchFamily="18" charset="0"/>
              </a:rPr>
              <a:t>Balfour Project</a:t>
            </a:r>
            <a:endParaRPr lang="en-CA" sz="3200" b="1" dirty="0">
              <a:solidFill>
                <a:schemeClr val="bg1"/>
              </a:solidFill>
              <a:latin typeface="Book Antiqua" pitchFamily="18" charset="0"/>
            </a:endParaRPr>
          </a:p>
          <a:p>
            <a:pPr algn="r"/>
            <a:r>
              <a:rPr lang="en-US" sz="3200" b="1" dirty="0">
                <a:solidFill>
                  <a:schemeClr val="bg1"/>
                </a:solidFill>
                <a:latin typeface="Book Antiqua" pitchFamily="18" charset="0"/>
              </a:rPr>
              <a:t>				May 2021</a:t>
            </a:r>
            <a:endParaRPr lang="en-CA" sz="3200" b="1" dirty="0">
              <a:solidFill>
                <a:schemeClr val="bg1"/>
              </a:solidFill>
              <a:latin typeface="Book Antiqua" pitchFamily="18" charset="0"/>
            </a:endParaRPr>
          </a:p>
          <a:p>
            <a:pPr>
              <a:defRPr/>
            </a:pPr>
            <a:endParaRPr lang="en-CA" altLang="en-US" sz="3200" kern="0" dirty="0">
              <a:solidFill>
                <a:schemeClr val="bg1"/>
              </a:solidFill>
              <a:latin typeface="Book Antiqua" panose="02040602050305030304" pitchFamily="18" charset="0"/>
            </a:endParaRPr>
          </a:p>
          <a:p>
            <a:pPr>
              <a:defRPr/>
            </a:pPr>
            <a:endParaRPr lang="en-CA" altLang="en-US" sz="3200" kern="0" dirty="0">
              <a:solidFill>
                <a:schemeClr val="bg1"/>
              </a:solidFill>
              <a:latin typeface="Book Antiqua" panose="02040602050305030304" pitchFamily="18" charset="0"/>
            </a:endParaRPr>
          </a:p>
          <a:p>
            <a:pPr>
              <a:defRPr/>
            </a:pPr>
            <a:r>
              <a:rPr lang="en-CA" altLang="en-US" sz="3200" kern="0" dirty="0">
                <a:solidFill>
                  <a:schemeClr val="bg1"/>
                </a:solidFill>
                <a:latin typeface="Book Antiqua" panose="02040602050305030304" pitchFamily="18" charset="0"/>
              </a:rPr>
              <a:t> </a:t>
            </a:r>
          </a:p>
        </p:txBody>
      </p:sp>
    </p:spTree>
    <p:extLst>
      <p:ext uri="{BB962C8B-B14F-4D97-AF65-F5344CB8AC3E}">
        <p14:creationId xmlns:p14="http://schemas.microsoft.com/office/powerpoint/2010/main" val="214656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96F092E-6C55-4611-8C70-6CEEF01E4AFA}"/>
              </a:ext>
            </a:extLst>
          </p:cNvPr>
          <p:cNvSpPr>
            <a:spLocks noGrp="1"/>
          </p:cNvSpPr>
          <p:nvPr>
            <p:ph type="title"/>
          </p:nvPr>
        </p:nvSpPr>
        <p:spPr>
          <a:xfrm>
            <a:off x="684491" y="1035874"/>
            <a:ext cx="3473851" cy="4626428"/>
          </a:xfrm>
          <a:effectLst/>
        </p:spPr>
        <p:txBody>
          <a:bodyPr anchor="ctr">
            <a:normAutofit/>
          </a:bodyPr>
          <a:lstStyle/>
          <a:p>
            <a:pPr algn="r"/>
            <a:r>
              <a:rPr lang="en-CA" sz="3600" dirty="0">
                <a:solidFill>
                  <a:schemeClr val="tx1"/>
                </a:solidFill>
                <a:latin typeface="Book Antiqua" panose="02040602050305030304" pitchFamily="18" charset="0"/>
              </a:rPr>
              <a:t> Since 1967, Israel has occupied the West Bank, East Jerusalem and the Gaza Strip </a:t>
            </a:r>
            <a:br>
              <a:rPr lang="en-CA" sz="4000" dirty="0">
                <a:solidFill>
                  <a:schemeClr val="tx1"/>
                </a:solidFill>
                <a:latin typeface="Book Antiqua" panose="02040602050305030304" pitchFamily="18" charset="0"/>
              </a:rPr>
            </a:br>
            <a:endParaRPr lang="en-CA" sz="32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BE8BEE-5A4D-473E-8304-64699792A9AC}"/>
              </a:ext>
            </a:extLst>
          </p:cNvPr>
          <p:cNvSpPr>
            <a:spLocks noGrp="1"/>
          </p:cNvSpPr>
          <p:nvPr>
            <p:ph idx="1"/>
          </p:nvPr>
        </p:nvSpPr>
        <p:spPr>
          <a:xfrm>
            <a:off x="5150251" y="1408968"/>
            <a:ext cx="6203547" cy="5822125"/>
          </a:xfrm>
        </p:spPr>
        <p:txBody>
          <a:bodyPr anchor="ctr">
            <a:normAutofit/>
          </a:bodyPr>
          <a:lstStyle/>
          <a:p>
            <a:pPr marL="0" indent="0">
              <a:buNone/>
            </a:pPr>
            <a:r>
              <a:rPr lang="en-US" sz="2400" dirty="0">
                <a:solidFill>
                  <a:schemeClr val="tx1"/>
                </a:solidFill>
                <a:latin typeface="Book Antiqua" panose="02040602050305030304" pitchFamily="18" charset="0"/>
              </a:rPr>
              <a:t>1. Occupation must be temporary</a:t>
            </a:r>
          </a:p>
          <a:p>
            <a:pPr marL="0" indent="0">
              <a:buNone/>
            </a:pPr>
            <a:r>
              <a:rPr lang="en-US" sz="2400" dirty="0">
                <a:solidFill>
                  <a:schemeClr val="tx1"/>
                </a:solidFill>
                <a:latin typeface="Book Antiqua" panose="02040602050305030304" pitchFamily="18" charset="0"/>
              </a:rPr>
              <a:t>2. Occupier acquires absolutely no rights to annex territory</a:t>
            </a:r>
          </a:p>
          <a:p>
            <a:pPr marL="0" indent="0">
              <a:buNone/>
            </a:pPr>
            <a:r>
              <a:rPr lang="en-US" sz="2400" dirty="0">
                <a:solidFill>
                  <a:schemeClr val="tx1"/>
                </a:solidFill>
                <a:latin typeface="Book Antiqua" panose="02040602050305030304" pitchFamily="18" charset="0"/>
              </a:rPr>
              <a:t>3. Occupying Power must govern in the “best interests” of the population under occupation</a:t>
            </a:r>
          </a:p>
          <a:p>
            <a:pPr marL="0" indent="0">
              <a:buNone/>
            </a:pPr>
            <a:r>
              <a:rPr lang="en-US" sz="2400" dirty="0">
                <a:solidFill>
                  <a:schemeClr val="tx1"/>
                </a:solidFill>
                <a:latin typeface="Book Antiqua" panose="02040602050305030304" pitchFamily="18" charset="0"/>
              </a:rPr>
              <a:t>4. Occupying Power must govern in “good faith” and follow international law and the directions of the international community</a:t>
            </a:r>
          </a:p>
          <a:p>
            <a:r>
              <a:rPr lang="en-US" sz="2400" dirty="0">
                <a:solidFill>
                  <a:schemeClr val="tx1"/>
                </a:solidFill>
                <a:latin typeface="Book Antiqua" panose="02040602050305030304" pitchFamily="18" charset="0"/>
              </a:rPr>
              <a:t>Collective punishment is absolutely prohibited</a:t>
            </a:r>
          </a:p>
          <a:p>
            <a:r>
              <a:rPr lang="en-US" sz="2400" dirty="0">
                <a:solidFill>
                  <a:schemeClr val="tx1"/>
                </a:solidFill>
                <a:latin typeface="Book Antiqua" panose="02040602050305030304" pitchFamily="18" charset="0"/>
              </a:rPr>
              <a:t>Palestinians are protected people</a:t>
            </a:r>
          </a:p>
          <a:p>
            <a:pPr marL="0" indent="0">
              <a:buNone/>
            </a:pPr>
            <a:endParaRPr lang="en-US" sz="2400" dirty="0">
              <a:solidFill>
                <a:schemeClr val="tx1"/>
              </a:solidFill>
              <a:latin typeface="Book Antiqua" panose="02040602050305030304" pitchFamily="18" charset="0"/>
            </a:endParaRPr>
          </a:p>
          <a:p>
            <a:endParaRPr lang="en-CA" sz="1800" dirty="0">
              <a:solidFill>
                <a:schemeClr val="tx1"/>
              </a:solidFill>
              <a:latin typeface="Book Antiqua" panose="02040602050305030304" pitchFamily="18" charset="0"/>
            </a:endParaRPr>
          </a:p>
          <a:p>
            <a:endParaRPr lang="en-CA" sz="1800" dirty="0">
              <a:solidFill>
                <a:schemeClr val="tx1">
                  <a:lumMod val="95000"/>
                </a:schemeClr>
              </a:solidFill>
              <a:latin typeface="Book Antiqua" panose="02040602050305030304" pitchFamily="18" charset="0"/>
            </a:endParaRPr>
          </a:p>
        </p:txBody>
      </p:sp>
      <p:sp>
        <p:nvSpPr>
          <p:cNvPr id="6" name="Title 1">
            <a:extLst>
              <a:ext uri="{FF2B5EF4-FFF2-40B4-BE49-F238E27FC236}">
                <a16:creationId xmlns:a16="http://schemas.microsoft.com/office/drawing/2014/main" id="{9DA3AB8C-9841-44EF-B345-FD718EF263FB}"/>
              </a:ext>
            </a:extLst>
          </p:cNvPr>
          <p:cNvSpPr txBox="1">
            <a:spLocks/>
          </p:cNvSpPr>
          <p:nvPr/>
        </p:nvSpPr>
        <p:spPr>
          <a:xfrm>
            <a:off x="5012124" y="373093"/>
            <a:ext cx="717987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3200" dirty="0">
                <a:solidFill>
                  <a:schemeClr val="tx1"/>
                </a:solidFill>
                <a:latin typeface="Book Antiqua" panose="02040602050305030304" pitchFamily="18" charset="0"/>
              </a:rPr>
              <a:t>Occupation is governed by the </a:t>
            </a:r>
            <a:r>
              <a:rPr lang="en-US" sz="3200" i="1" dirty="0">
                <a:solidFill>
                  <a:schemeClr val="tx1"/>
                </a:solidFill>
                <a:latin typeface="Book Antiqua" panose="02040602050305030304" pitchFamily="18" charset="0"/>
              </a:rPr>
              <a:t>Fourth Geneva Convention</a:t>
            </a:r>
            <a:r>
              <a:rPr lang="en-US" sz="3200" dirty="0">
                <a:solidFill>
                  <a:schemeClr val="tx1"/>
                </a:solidFill>
                <a:latin typeface="Book Antiqua" panose="02040602050305030304" pitchFamily="18" charset="0"/>
              </a:rPr>
              <a:t> of 1949:</a:t>
            </a:r>
          </a:p>
          <a:p>
            <a:endParaRPr lang="en-CA" sz="3200" dirty="0">
              <a:solidFill>
                <a:schemeClr val="tx1"/>
              </a:solidFill>
              <a:latin typeface="Book Antiqua" panose="02040602050305030304" pitchFamily="18" charset="0"/>
            </a:endParaRPr>
          </a:p>
        </p:txBody>
      </p:sp>
      <p:sp>
        <p:nvSpPr>
          <p:cNvPr id="7" name="Title 1">
            <a:extLst>
              <a:ext uri="{FF2B5EF4-FFF2-40B4-BE49-F238E27FC236}">
                <a16:creationId xmlns:a16="http://schemas.microsoft.com/office/drawing/2014/main" id="{9A572505-B964-48AA-B88D-55046ADEE274}"/>
              </a:ext>
            </a:extLst>
          </p:cNvPr>
          <p:cNvSpPr txBox="1">
            <a:spLocks/>
          </p:cNvSpPr>
          <p:nvPr/>
        </p:nvSpPr>
        <p:spPr>
          <a:xfrm>
            <a:off x="779593" y="4657453"/>
            <a:ext cx="380564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CA" sz="2400" dirty="0">
                <a:solidFill>
                  <a:schemeClr val="tx1"/>
                </a:solidFill>
                <a:latin typeface="Book Antiqua" panose="02040602050305030304" pitchFamily="18" charset="0"/>
              </a:rPr>
              <a:t>(Gaza was formally evacuated in 2005, but Israeli control continues)</a:t>
            </a:r>
          </a:p>
        </p:txBody>
      </p:sp>
    </p:spTree>
    <p:extLst>
      <p:ext uri="{BB962C8B-B14F-4D97-AF65-F5344CB8AC3E}">
        <p14:creationId xmlns:p14="http://schemas.microsoft.com/office/powerpoint/2010/main" val="181160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96F092E-6C55-4611-8C70-6CEEF01E4AFA}"/>
              </a:ext>
            </a:extLst>
          </p:cNvPr>
          <p:cNvSpPr>
            <a:spLocks noGrp="1"/>
          </p:cNvSpPr>
          <p:nvPr>
            <p:ph type="title"/>
          </p:nvPr>
        </p:nvSpPr>
        <p:spPr>
          <a:xfrm>
            <a:off x="838200" y="1115786"/>
            <a:ext cx="3473851" cy="4626428"/>
          </a:xfrm>
          <a:effectLst/>
        </p:spPr>
        <p:txBody>
          <a:bodyPr anchor="ctr">
            <a:normAutofit/>
          </a:bodyPr>
          <a:lstStyle/>
          <a:p>
            <a:pPr algn="r"/>
            <a:r>
              <a:rPr lang="en-CA" sz="4000" dirty="0">
                <a:solidFill>
                  <a:schemeClr val="tx1">
                    <a:lumMod val="95000"/>
                  </a:schemeClr>
                </a:solidFill>
                <a:latin typeface="Book Antiqua" panose="02040602050305030304" pitchFamily="18" charset="0"/>
              </a:rPr>
              <a:t>Israel’s Arguments: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BE8BEE-5A4D-473E-8304-64699792A9AC}"/>
              </a:ext>
            </a:extLst>
          </p:cNvPr>
          <p:cNvSpPr>
            <a:spLocks noGrp="1"/>
          </p:cNvSpPr>
          <p:nvPr>
            <p:ph idx="1"/>
          </p:nvPr>
        </p:nvSpPr>
        <p:spPr>
          <a:xfrm>
            <a:off x="5150251" y="807274"/>
            <a:ext cx="6203547" cy="5822125"/>
          </a:xfrm>
        </p:spPr>
        <p:txBody>
          <a:bodyPr anchor="ctr">
            <a:normAutofit/>
          </a:bodyPr>
          <a:lstStyle/>
          <a:p>
            <a:r>
              <a:rPr lang="en-US" sz="2400" i="1" dirty="0">
                <a:solidFill>
                  <a:schemeClr val="tx1"/>
                </a:solidFill>
                <a:latin typeface="Book Antiqua" panose="02040602050305030304" pitchFamily="18" charset="0"/>
              </a:rPr>
              <a:t>Fourth Geneva Convention </a:t>
            </a:r>
            <a:r>
              <a:rPr lang="en-US" sz="2400" dirty="0">
                <a:solidFill>
                  <a:schemeClr val="tx1"/>
                </a:solidFill>
                <a:latin typeface="Book Antiqua" panose="02040602050305030304" pitchFamily="18" charset="0"/>
              </a:rPr>
              <a:t>not applicable, therefore territory is “disputed”</a:t>
            </a:r>
          </a:p>
          <a:p>
            <a:r>
              <a:rPr lang="en-US" sz="2400" dirty="0">
                <a:solidFill>
                  <a:schemeClr val="tx1"/>
                </a:solidFill>
                <a:latin typeface="Book Antiqua" panose="02040602050305030304" pitchFamily="18" charset="0"/>
              </a:rPr>
              <a:t>Neither Egypt nor Jordan properly held sovereignty over Palestinian territories</a:t>
            </a:r>
          </a:p>
          <a:p>
            <a:r>
              <a:rPr lang="en-US" sz="2400" dirty="0">
                <a:solidFill>
                  <a:schemeClr val="tx1"/>
                </a:solidFill>
                <a:latin typeface="Book Antiqua" panose="02040602050305030304" pitchFamily="18" charset="0"/>
              </a:rPr>
              <a:t>Therefore, no prior sovereign = no occupation, and Israel has as good a title as any other country to these lands</a:t>
            </a:r>
          </a:p>
          <a:p>
            <a:r>
              <a:rPr lang="en-US" sz="2400" dirty="0">
                <a:solidFill>
                  <a:schemeClr val="tx1"/>
                </a:solidFill>
                <a:latin typeface="Book Antiqua" panose="02040602050305030304" pitchFamily="18" charset="0"/>
              </a:rPr>
              <a:t>UNSC Resolution 242 (1967) is ambiguous and allows Israel to keep some of the territory conquered in 1967: “withdrawal of Israeli armed forces from [X] territories occupied (“des </a:t>
            </a:r>
            <a:r>
              <a:rPr lang="en-US" sz="2400" dirty="0" err="1">
                <a:solidFill>
                  <a:schemeClr val="tx1"/>
                </a:solidFill>
                <a:latin typeface="Book Antiqua" panose="02040602050305030304" pitchFamily="18" charset="0"/>
              </a:rPr>
              <a:t>territoires</a:t>
            </a:r>
            <a:r>
              <a:rPr lang="en-US" sz="2400" dirty="0">
                <a:solidFill>
                  <a:schemeClr val="tx1"/>
                </a:solidFill>
                <a:latin typeface="Book Antiqua" panose="02040602050305030304" pitchFamily="18" charset="0"/>
              </a:rPr>
              <a:t> occupies”) in the recent conflict”</a:t>
            </a:r>
          </a:p>
          <a:p>
            <a:endParaRPr lang="en-CA" sz="1800" dirty="0">
              <a:solidFill>
                <a:schemeClr val="tx1">
                  <a:lumMod val="95000"/>
                </a:schemeClr>
              </a:solidFill>
              <a:latin typeface="Book Antiqua" panose="02040602050305030304" pitchFamily="18" charset="0"/>
            </a:endParaRPr>
          </a:p>
        </p:txBody>
      </p:sp>
    </p:spTree>
    <p:extLst>
      <p:ext uri="{BB962C8B-B14F-4D97-AF65-F5344CB8AC3E}">
        <p14:creationId xmlns:p14="http://schemas.microsoft.com/office/powerpoint/2010/main" val="185372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96F092E-6C55-4611-8C70-6CEEF01E4AFA}"/>
              </a:ext>
            </a:extLst>
          </p:cNvPr>
          <p:cNvSpPr>
            <a:spLocks noGrp="1"/>
          </p:cNvSpPr>
          <p:nvPr>
            <p:ph type="title"/>
          </p:nvPr>
        </p:nvSpPr>
        <p:spPr>
          <a:xfrm>
            <a:off x="838200" y="1115786"/>
            <a:ext cx="3473851" cy="4626428"/>
          </a:xfrm>
          <a:effectLst/>
        </p:spPr>
        <p:txBody>
          <a:bodyPr anchor="ctr">
            <a:normAutofit/>
          </a:bodyPr>
          <a:lstStyle/>
          <a:p>
            <a:pPr algn="r"/>
            <a:r>
              <a:rPr lang="en-CA" sz="4000" dirty="0">
                <a:solidFill>
                  <a:schemeClr val="tx1"/>
                </a:solidFill>
                <a:latin typeface="Book Antiqua" panose="02040602050305030304" pitchFamily="18" charset="0"/>
              </a:rPr>
              <a:t>International Consensus </a:t>
            </a:r>
          </a:p>
        </p:txBody>
      </p:sp>
      <p:cxnSp>
        <p:nvCxnSpPr>
          <p:cNvPr id="17" name="Straight Connector 16">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BE8BEE-5A4D-473E-8304-64699792A9AC}"/>
              </a:ext>
            </a:extLst>
          </p:cNvPr>
          <p:cNvSpPr>
            <a:spLocks noGrp="1"/>
          </p:cNvSpPr>
          <p:nvPr>
            <p:ph idx="1"/>
          </p:nvPr>
        </p:nvSpPr>
        <p:spPr>
          <a:xfrm>
            <a:off x="5150251" y="514350"/>
            <a:ext cx="6757295" cy="6553200"/>
          </a:xfrm>
        </p:spPr>
        <p:txBody>
          <a:bodyPr anchor="ctr">
            <a:normAutofit/>
          </a:bodyPr>
          <a:lstStyle/>
          <a:p>
            <a:r>
              <a:rPr lang="en-US" sz="2300" dirty="0">
                <a:solidFill>
                  <a:schemeClr val="tx1"/>
                </a:solidFill>
                <a:latin typeface="Book Antiqua" panose="02040602050305030304" pitchFamily="18" charset="0"/>
              </a:rPr>
              <a:t>Palestinian territories are “occupied”, not “disputed”</a:t>
            </a:r>
          </a:p>
          <a:p>
            <a:r>
              <a:rPr lang="en-US" sz="2300" dirty="0">
                <a:solidFill>
                  <a:schemeClr val="tx1"/>
                </a:solidFill>
                <a:latin typeface="Book Antiqua" panose="02040602050305030304" pitchFamily="18" charset="0"/>
              </a:rPr>
              <a:t>UN Security Council has stated on 22 occasions since 1967 that the </a:t>
            </a:r>
            <a:r>
              <a:rPr lang="en-US" sz="2300" i="1" dirty="0">
                <a:solidFill>
                  <a:schemeClr val="tx1"/>
                </a:solidFill>
                <a:latin typeface="Book Antiqua" panose="02040602050305030304" pitchFamily="18" charset="0"/>
              </a:rPr>
              <a:t>Fourth  Geneva Convention </a:t>
            </a:r>
            <a:r>
              <a:rPr lang="en-US" sz="2300" dirty="0">
                <a:solidFill>
                  <a:schemeClr val="tx1"/>
                </a:solidFill>
                <a:latin typeface="Book Antiqua" panose="02040602050305030304" pitchFamily="18" charset="0"/>
              </a:rPr>
              <a:t>applies in full to the Palestinian territory.</a:t>
            </a:r>
          </a:p>
          <a:p>
            <a:r>
              <a:rPr lang="en-US" sz="2300" dirty="0">
                <a:solidFill>
                  <a:schemeClr val="tx1"/>
                </a:solidFill>
                <a:latin typeface="Book Antiqua" panose="02040602050305030304" pitchFamily="18" charset="0"/>
              </a:rPr>
              <a:t>Security Council has “strongly deplored” Israel’s non-compliance and demanded that it “immediately and scrupulously” apply the </a:t>
            </a:r>
            <a:r>
              <a:rPr lang="en-US" sz="2300" i="1" dirty="0">
                <a:solidFill>
                  <a:schemeClr val="tx1"/>
                </a:solidFill>
                <a:latin typeface="Book Antiqua" panose="02040602050305030304" pitchFamily="18" charset="0"/>
              </a:rPr>
              <a:t>Convention </a:t>
            </a:r>
            <a:endParaRPr lang="en-CA" sz="2300" i="1" dirty="0">
              <a:solidFill>
                <a:schemeClr val="tx1"/>
              </a:solidFill>
              <a:latin typeface="Book Antiqua" panose="02040602050305030304" pitchFamily="18" charset="0"/>
            </a:endParaRPr>
          </a:p>
          <a:p>
            <a:r>
              <a:rPr lang="en-CA" sz="2300" dirty="0">
                <a:solidFill>
                  <a:schemeClr val="tx1"/>
                </a:solidFill>
                <a:latin typeface="Book Antiqua" panose="02040602050305030304" pitchFamily="18" charset="0"/>
              </a:rPr>
              <a:t> </a:t>
            </a:r>
            <a:r>
              <a:rPr lang="en-US" sz="2300" dirty="0">
                <a:solidFill>
                  <a:schemeClr val="tx1"/>
                </a:solidFill>
                <a:latin typeface="Book Antiqua" panose="02040602050305030304" pitchFamily="18" charset="0"/>
              </a:rPr>
              <a:t>International Court of Justice in July 2004: “The Court…finds that [</a:t>
            </a:r>
            <a:r>
              <a:rPr lang="en-US" sz="2300" i="1" dirty="0">
                <a:solidFill>
                  <a:schemeClr val="tx1"/>
                </a:solidFill>
                <a:latin typeface="Book Antiqua" panose="02040602050305030304" pitchFamily="18" charset="0"/>
              </a:rPr>
              <a:t>the Fourth Geneva</a:t>
            </a:r>
            <a:r>
              <a:rPr lang="en-US" sz="2300" dirty="0">
                <a:solidFill>
                  <a:schemeClr val="tx1"/>
                </a:solidFill>
                <a:latin typeface="Book Antiqua" panose="02040602050305030304" pitchFamily="18" charset="0"/>
              </a:rPr>
              <a:t>] </a:t>
            </a:r>
            <a:r>
              <a:rPr lang="en-US" sz="2300" i="1" dirty="0">
                <a:solidFill>
                  <a:schemeClr val="tx1"/>
                </a:solidFill>
                <a:latin typeface="Book Antiqua" panose="02040602050305030304" pitchFamily="18" charset="0"/>
              </a:rPr>
              <a:t>Convention</a:t>
            </a:r>
            <a:r>
              <a:rPr lang="en-US" sz="2300" dirty="0">
                <a:solidFill>
                  <a:schemeClr val="tx1"/>
                </a:solidFill>
                <a:latin typeface="Book Antiqua" panose="02040602050305030304" pitchFamily="18" charset="0"/>
              </a:rPr>
              <a:t> is applicable to the Palestinian territories…occupied by Israel… [para. 101]</a:t>
            </a:r>
          </a:p>
          <a:p>
            <a:endParaRPr lang="en-CA" sz="23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71541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26B5-9E1F-4AFC-B5F6-BD0C819CFA78}"/>
              </a:ext>
            </a:extLst>
          </p:cNvPr>
          <p:cNvSpPr>
            <a:spLocks noGrp="1"/>
          </p:cNvSpPr>
          <p:nvPr>
            <p:ph type="title"/>
          </p:nvPr>
        </p:nvSpPr>
        <p:spPr>
          <a:xfrm>
            <a:off x="3251200" y="2766218"/>
            <a:ext cx="6642100" cy="1325563"/>
          </a:xfrm>
        </p:spPr>
        <p:txBody>
          <a:bodyPr>
            <a:normAutofit/>
          </a:bodyPr>
          <a:lstStyle/>
          <a:p>
            <a:pPr algn="ctr"/>
            <a:r>
              <a:rPr lang="en-CA" dirty="0">
                <a:solidFill>
                  <a:schemeClr val="tx1"/>
                </a:solidFill>
                <a:latin typeface="Book Antiqua" panose="02040602050305030304" pitchFamily="18" charset="0"/>
              </a:rPr>
              <a:t>ANNEXATION</a:t>
            </a:r>
          </a:p>
        </p:txBody>
      </p:sp>
      <p:cxnSp>
        <p:nvCxnSpPr>
          <p:cNvPr id="6" name="Straight Connector 5">
            <a:extLst>
              <a:ext uri="{FF2B5EF4-FFF2-40B4-BE49-F238E27FC236}">
                <a16:creationId xmlns:a16="http://schemas.microsoft.com/office/drawing/2014/main" id="{89A5AE9F-A78E-4095-89EF-E67BEC5EB1E3}"/>
              </a:ext>
            </a:extLst>
          </p:cNvPr>
          <p:cNvCxnSpPr/>
          <p:nvPr/>
        </p:nvCxnSpPr>
        <p:spPr>
          <a:xfrm>
            <a:off x="3657600" y="956187"/>
            <a:ext cx="0" cy="494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07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13B2-3B22-4774-BAEF-CC5C9BD0A640}"/>
              </a:ext>
            </a:extLst>
          </p:cNvPr>
          <p:cNvSpPr>
            <a:spLocks noGrp="1"/>
          </p:cNvSpPr>
          <p:nvPr>
            <p:ph idx="1"/>
          </p:nvPr>
        </p:nvSpPr>
        <p:spPr>
          <a:xfrm>
            <a:off x="1095478" y="931026"/>
            <a:ext cx="10233800" cy="5329064"/>
          </a:xfrm>
        </p:spPr>
        <p:txBody>
          <a:bodyPr>
            <a:normAutofit/>
          </a:bodyPr>
          <a:lstStyle/>
          <a:p>
            <a:r>
              <a:rPr lang="en-US" dirty="0">
                <a:solidFill>
                  <a:schemeClr val="tx1"/>
                </a:solidFill>
                <a:latin typeface="Book Antiqua" panose="02040602050305030304" pitchFamily="18" charset="0"/>
              </a:rPr>
              <a:t>Annexation has been strictly prohibited under International Law since the end of WWII (Art. 2 of the </a:t>
            </a:r>
            <a:r>
              <a:rPr lang="en-US" i="1" dirty="0">
                <a:solidFill>
                  <a:schemeClr val="tx1"/>
                </a:solidFill>
                <a:latin typeface="Book Antiqua" panose="02040602050305030304" pitchFamily="18" charset="0"/>
              </a:rPr>
              <a:t>Charter of the United Nations</a:t>
            </a:r>
            <a:r>
              <a:rPr lang="en-US" dirty="0">
                <a:solidFill>
                  <a:schemeClr val="tx1"/>
                </a:solidFill>
                <a:latin typeface="Book Antiqua" panose="02040602050305030304" pitchFamily="18" charset="0"/>
              </a:rPr>
              <a:t>).</a:t>
            </a:r>
          </a:p>
          <a:p>
            <a:endParaRPr lang="en-US" dirty="0">
              <a:solidFill>
                <a:schemeClr val="tx1"/>
              </a:solidFill>
              <a:latin typeface="Book Antiqua" panose="02040602050305030304" pitchFamily="18" charset="0"/>
            </a:endParaRPr>
          </a:p>
          <a:p>
            <a:r>
              <a:rPr lang="en-US" dirty="0">
                <a:solidFill>
                  <a:schemeClr val="tx1"/>
                </a:solidFill>
                <a:latin typeface="Book Antiqua" panose="02040602050305030304" pitchFamily="18" charset="0"/>
              </a:rPr>
              <a:t>Principal UN Resolution: UNSC 242 (1967): </a:t>
            </a:r>
          </a:p>
          <a:p>
            <a:pPr marL="457200" lvl="1" indent="0">
              <a:buNone/>
            </a:pPr>
            <a:r>
              <a:rPr lang="en-US" sz="2800" dirty="0">
                <a:solidFill>
                  <a:schemeClr val="tx1"/>
                </a:solidFill>
                <a:latin typeface="Book Antiqua" panose="02040602050305030304" pitchFamily="18" charset="0"/>
              </a:rPr>
              <a:t>“…emphasizing the inadmissibility of the acquisition of territory by war…”</a:t>
            </a:r>
          </a:p>
          <a:p>
            <a:pPr marL="457200" lvl="1" indent="0">
              <a:buNone/>
            </a:pPr>
            <a:endParaRPr lang="en-US" sz="2800" dirty="0">
              <a:solidFill>
                <a:schemeClr val="tx1"/>
              </a:solidFill>
              <a:latin typeface="Book Antiqua" panose="02040602050305030304" pitchFamily="18" charset="0"/>
            </a:endParaRPr>
          </a:p>
          <a:p>
            <a:r>
              <a:rPr lang="en-US" dirty="0">
                <a:solidFill>
                  <a:schemeClr val="tx1"/>
                </a:solidFill>
                <a:latin typeface="Book Antiqua" panose="02040602050305030304" pitchFamily="18" charset="0"/>
              </a:rPr>
              <a:t>Annexation is now a “crime of aggression” under the 1998 </a:t>
            </a:r>
            <a:r>
              <a:rPr lang="en-US" i="1" dirty="0">
                <a:solidFill>
                  <a:schemeClr val="tx1"/>
                </a:solidFill>
                <a:latin typeface="Book Antiqua" panose="02040602050305030304" pitchFamily="18" charset="0"/>
              </a:rPr>
              <a:t>Rom</a:t>
            </a:r>
            <a:r>
              <a:rPr lang="en-US" sz="3600" i="1" dirty="0">
                <a:solidFill>
                  <a:schemeClr val="tx1"/>
                </a:solidFill>
                <a:latin typeface="Book Antiqua" panose="02040602050305030304" pitchFamily="18" charset="0"/>
              </a:rPr>
              <a:t>e</a:t>
            </a:r>
            <a:r>
              <a:rPr lang="en-US" sz="3600" dirty="0">
                <a:solidFill>
                  <a:schemeClr val="tx1"/>
                </a:solidFill>
                <a:latin typeface="Book Antiqua" panose="02040602050305030304" pitchFamily="18" charset="0"/>
              </a:rPr>
              <a:t> </a:t>
            </a:r>
            <a:r>
              <a:rPr lang="en-US" i="1" dirty="0">
                <a:solidFill>
                  <a:schemeClr val="tx1"/>
                </a:solidFill>
                <a:latin typeface="Book Antiqua" panose="02040602050305030304" pitchFamily="18" charset="0"/>
              </a:rPr>
              <a:t>Statute of the International Criminal Court </a:t>
            </a:r>
          </a:p>
          <a:p>
            <a:pPr marL="0" indent="0">
              <a:buNone/>
            </a:pPr>
            <a:endParaRPr lang="en-CA"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52386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838200" y="1115786"/>
            <a:ext cx="3473851" cy="4626428"/>
          </a:xfrm>
          <a:effectLst/>
        </p:spPr>
        <p:txBody>
          <a:bodyPr anchor="ctr">
            <a:normAutofit/>
          </a:bodyPr>
          <a:lstStyle/>
          <a:p>
            <a:pPr algn="r"/>
            <a:r>
              <a:rPr lang="en-CA" sz="4000" dirty="0">
                <a:solidFill>
                  <a:schemeClr val="tx1">
                    <a:lumMod val="95000"/>
                  </a:schemeClr>
                </a:solidFill>
                <a:latin typeface="Book Antiqua" panose="02040602050305030304" pitchFamily="18" charset="0"/>
              </a:rPr>
              <a:t>Israel’s Position:</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5150251" y="1115786"/>
            <a:ext cx="6377767" cy="5742214"/>
          </a:xfrm>
        </p:spPr>
        <p:txBody>
          <a:bodyPr anchor="ctr">
            <a:noAutofit/>
          </a:bodyPr>
          <a:lstStyle/>
          <a:p>
            <a:r>
              <a:rPr lang="en-US" sz="2400" dirty="0">
                <a:solidFill>
                  <a:schemeClr val="tx1"/>
                </a:solidFill>
                <a:latin typeface="Book Antiqua" panose="02040602050305030304" pitchFamily="18" charset="0"/>
              </a:rPr>
              <a:t>Entitled to annex East Jerusalem because it is not “occupied” territory </a:t>
            </a:r>
          </a:p>
          <a:p>
            <a:r>
              <a:rPr lang="en-CA" sz="2400" dirty="0">
                <a:solidFill>
                  <a:schemeClr val="tx1"/>
                </a:solidFill>
                <a:latin typeface="Book Antiqua" panose="02040602050305030304" pitchFamily="18" charset="0"/>
              </a:rPr>
              <a:t>Since 1967, Israel has:</a:t>
            </a:r>
          </a:p>
          <a:p>
            <a:pPr lvl="1"/>
            <a:r>
              <a:rPr lang="en-CA" dirty="0">
                <a:solidFill>
                  <a:schemeClr val="tx1"/>
                </a:solidFill>
                <a:latin typeface="Book Antiqua" panose="02040602050305030304" pitchFamily="18" charset="0"/>
              </a:rPr>
              <a:t>annexed East Jerusalem to West Jerusalem, </a:t>
            </a:r>
          </a:p>
          <a:p>
            <a:pPr lvl="1"/>
            <a:r>
              <a:rPr lang="en-CA" dirty="0">
                <a:solidFill>
                  <a:schemeClr val="tx1"/>
                </a:solidFill>
                <a:latin typeface="Book Antiqua" panose="02040602050305030304" pitchFamily="18" charset="0"/>
              </a:rPr>
              <a:t> created 13 settlements in EJ with 225,000 Israeli settlers, and </a:t>
            </a:r>
          </a:p>
          <a:p>
            <a:pPr lvl="1"/>
            <a:r>
              <a:rPr lang="en-CA" dirty="0">
                <a:solidFill>
                  <a:schemeClr val="tx1"/>
                </a:solidFill>
                <a:latin typeface="Book Antiqua" panose="02040602050305030304" pitchFamily="18" charset="0"/>
              </a:rPr>
              <a:t>constructed a Wall separating East Jerusalem from the Palestinian West Bank </a:t>
            </a:r>
          </a:p>
          <a:p>
            <a:pPr lvl="1"/>
            <a:r>
              <a:rPr lang="en-CA" dirty="0">
                <a:solidFill>
                  <a:schemeClr val="tx1"/>
                </a:solidFill>
                <a:latin typeface="Book Antiqua" panose="02040602050305030304" pitchFamily="18" charset="0"/>
              </a:rPr>
              <a:t>Annexed the Syrian Golan Heights in 1981, with 20,000 Israeli settlers </a:t>
            </a:r>
          </a:p>
          <a:p>
            <a:r>
              <a:rPr lang="en-US" sz="2400" dirty="0">
                <a:solidFill>
                  <a:schemeClr val="tx1"/>
                </a:solidFill>
                <a:latin typeface="Book Antiqua" panose="02040602050305030304" pitchFamily="18" charset="0"/>
              </a:rPr>
              <a:t>Trump Peace to Prosperity Plan (January 2020) would have allowed Israel to annex 30-35% of the West Bank</a:t>
            </a:r>
            <a:endParaRPr lang="en-CA" sz="2400" dirty="0">
              <a:solidFill>
                <a:schemeClr val="tx1"/>
              </a:solidFill>
              <a:latin typeface="Book Antiqua" panose="02040602050305030304" pitchFamily="18" charset="0"/>
            </a:endParaRPr>
          </a:p>
          <a:p>
            <a:pPr marL="457200" lvl="1" indent="0">
              <a:buNone/>
            </a:pPr>
            <a:endParaRPr lang="en-CA" dirty="0">
              <a:solidFill>
                <a:schemeClr val="tx1"/>
              </a:solidFill>
              <a:latin typeface="Book Antiqua" panose="02040602050305030304" pitchFamily="18" charset="0"/>
            </a:endParaRPr>
          </a:p>
          <a:p>
            <a:endParaRPr lang="en-CA"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51847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solidFill>
                <a:latin typeface="Book Antiqua" panose="02040602050305030304" pitchFamily="18" charset="0"/>
              </a:rPr>
              <a:t>The Response of the United Nations</a:t>
            </a:r>
            <a:r>
              <a:rPr lang="en-CA" sz="4000" dirty="0">
                <a:solidFill>
                  <a:schemeClr val="tx1"/>
                </a:solidFill>
                <a:latin typeface="Book Antiqua" panose="02040602050305030304" pitchFamily="18" charset="0"/>
              </a:rPr>
              <a:t>:</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4996542" y="1298666"/>
            <a:ext cx="6357258" cy="4626428"/>
          </a:xfrm>
        </p:spPr>
        <p:txBody>
          <a:bodyPr anchor="ctr">
            <a:noAutofit/>
          </a:bodyPr>
          <a:lstStyle/>
          <a:p>
            <a:pPr lvl="0"/>
            <a:r>
              <a:rPr lang="en-CA" sz="2400" dirty="0">
                <a:solidFill>
                  <a:schemeClr val="tx1"/>
                </a:solidFill>
                <a:latin typeface="Book Antiqua" panose="02040602050305030304" pitchFamily="18" charset="0"/>
              </a:rPr>
              <a:t>UNSC has re-stated the ‘inadmissibility of annexation’ principle in 11 subsequent resolutions regarding the Israeli occupation</a:t>
            </a:r>
          </a:p>
          <a:p>
            <a:pPr marL="0" indent="0">
              <a:buNone/>
            </a:pPr>
            <a:endParaRPr lang="en-CA" sz="2400" dirty="0">
              <a:solidFill>
                <a:schemeClr val="tx1"/>
              </a:solidFill>
              <a:latin typeface="Book Antiqua" panose="02040602050305030304" pitchFamily="18" charset="0"/>
            </a:endParaRPr>
          </a:p>
          <a:p>
            <a:pPr lvl="0"/>
            <a:r>
              <a:rPr lang="en-CA" sz="2400" dirty="0">
                <a:solidFill>
                  <a:schemeClr val="tx1"/>
                </a:solidFill>
                <a:latin typeface="Book Antiqua" panose="02040602050305030304" pitchFamily="18" charset="0"/>
              </a:rPr>
              <a:t>1980: UNSC declared Israel’s annexation of East Jerusalem to be “null and void” and a “flagrant violation” of the 4GC (Res. </a:t>
            </a:r>
            <a:r>
              <a:rPr lang="en-CA" sz="2400">
                <a:solidFill>
                  <a:schemeClr val="tx1"/>
                </a:solidFill>
                <a:latin typeface="Book Antiqua" panose="02040602050305030304" pitchFamily="18" charset="0"/>
              </a:rPr>
              <a:t>476 + </a:t>
            </a:r>
            <a:r>
              <a:rPr lang="en-CA" sz="2400" dirty="0">
                <a:solidFill>
                  <a:schemeClr val="tx1"/>
                </a:solidFill>
                <a:latin typeface="Book Antiqua" panose="02040602050305030304" pitchFamily="18" charset="0"/>
              </a:rPr>
              <a:t>478)</a:t>
            </a:r>
          </a:p>
          <a:p>
            <a:pPr marL="0" indent="0">
              <a:buNone/>
            </a:pPr>
            <a:endParaRPr lang="en-CA" sz="2400" dirty="0">
              <a:solidFill>
                <a:schemeClr val="tx1"/>
              </a:solidFill>
              <a:latin typeface="Book Antiqua" panose="02040602050305030304" pitchFamily="18" charset="0"/>
            </a:endParaRPr>
          </a:p>
          <a:p>
            <a:pPr lvl="0"/>
            <a:r>
              <a:rPr lang="en-CA" sz="2400" dirty="0">
                <a:solidFill>
                  <a:schemeClr val="tx1"/>
                </a:solidFill>
                <a:latin typeface="Book Antiqua" panose="02040602050305030304" pitchFamily="18" charset="0"/>
              </a:rPr>
              <a:t>UNSC has “strongly deplored” Israel’s contravention of the anti-annexation resolutions, and criticized “the failure of Israel to show any regards for the resolutions of the General Assembly and the Security Council” (Res. 267 + 478)</a:t>
            </a:r>
          </a:p>
        </p:txBody>
      </p:sp>
    </p:spTree>
    <p:extLst>
      <p:ext uri="{BB962C8B-B14F-4D97-AF65-F5344CB8AC3E}">
        <p14:creationId xmlns:p14="http://schemas.microsoft.com/office/powerpoint/2010/main" val="65938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26B5-9E1F-4AFC-B5F6-BD0C819CFA78}"/>
              </a:ext>
            </a:extLst>
          </p:cNvPr>
          <p:cNvSpPr>
            <a:spLocks noGrp="1"/>
          </p:cNvSpPr>
          <p:nvPr>
            <p:ph type="title"/>
          </p:nvPr>
        </p:nvSpPr>
        <p:spPr>
          <a:xfrm>
            <a:off x="3022600" y="2766218"/>
            <a:ext cx="6642100" cy="1325563"/>
          </a:xfrm>
        </p:spPr>
        <p:txBody>
          <a:bodyPr>
            <a:normAutofit fontScale="90000"/>
          </a:bodyPr>
          <a:lstStyle/>
          <a:p>
            <a:pPr algn="ctr"/>
            <a:r>
              <a:rPr lang="en-CA" dirty="0">
                <a:solidFill>
                  <a:schemeClr val="tx1"/>
                </a:solidFill>
                <a:latin typeface="Book Antiqua" panose="02040602050305030304" pitchFamily="18" charset="0"/>
              </a:rPr>
              <a:t>THE ISRAELI SETTLEMENTS</a:t>
            </a:r>
          </a:p>
        </p:txBody>
      </p:sp>
      <p:cxnSp>
        <p:nvCxnSpPr>
          <p:cNvPr id="6" name="Straight Connector 5">
            <a:extLst>
              <a:ext uri="{FF2B5EF4-FFF2-40B4-BE49-F238E27FC236}">
                <a16:creationId xmlns:a16="http://schemas.microsoft.com/office/drawing/2014/main" id="{89A5AE9F-A78E-4095-89EF-E67BEC5EB1E3}"/>
              </a:ext>
            </a:extLst>
          </p:cNvPr>
          <p:cNvCxnSpPr/>
          <p:nvPr/>
        </p:nvCxnSpPr>
        <p:spPr>
          <a:xfrm>
            <a:off x="3657600" y="956187"/>
            <a:ext cx="0" cy="494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98E130E8-FC30-4FC6-83A4-3780A35BDD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1037" y="0"/>
            <a:ext cx="3878266" cy="5443180"/>
          </a:xfrm>
          <a:prstGeom prst="rect">
            <a:avLst/>
          </a:prstGeom>
        </p:spPr>
      </p:pic>
      <p:pic>
        <p:nvPicPr>
          <p:cNvPr id="4" name="Picture 2">
            <a:extLst>
              <a:ext uri="{FF2B5EF4-FFF2-40B4-BE49-F238E27FC236}">
                <a16:creationId xmlns:a16="http://schemas.microsoft.com/office/drawing/2014/main" id="{1C82982A-85C2-4308-8E43-E0A363FAF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303" y="1414819"/>
            <a:ext cx="3580618" cy="544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4F5349D-F8F4-40AF-9D47-178C07E47BD3}"/>
              </a:ext>
            </a:extLst>
          </p:cNvPr>
          <p:cNvSpPr>
            <a:spLocks noGrp="1"/>
          </p:cNvSpPr>
          <p:nvPr>
            <p:ph type="title"/>
          </p:nvPr>
        </p:nvSpPr>
        <p:spPr>
          <a:xfrm>
            <a:off x="231324" y="5136398"/>
            <a:ext cx="4316589" cy="2506972"/>
          </a:xfrm>
        </p:spPr>
        <p:txBody>
          <a:bodyPr vert="horz" wrap="square" lIns="91440" tIns="45720" rIns="91440" bIns="45720" rtlCol="0" anchor="t">
            <a:normAutofit/>
          </a:bodyPr>
          <a:lstStyle/>
          <a:p>
            <a:r>
              <a:rPr lang="en-US" sz="5000" spc="-300" dirty="0">
                <a:solidFill>
                  <a:schemeClr val="tx1"/>
                </a:solidFill>
                <a:effectLst>
                  <a:outerShdw blurRad="469900" dist="342900" dir="5400000" sy="-20000" rotWithShape="0">
                    <a:prstClr val="black">
                      <a:alpha val="66000"/>
                    </a:prstClr>
                  </a:outerShdw>
                </a:effectLst>
                <a:latin typeface="Book Antiqua" panose="02040602050305030304" pitchFamily="18" charset="0"/>
              </a:rPr>
              <a:t>Israeli Settlements</a:t>
            </a:r>
          </a:p>
        </p:txBody>
      </p:sp>
      <p:sp>
        <p:nvSpPr>
          <p:cNvPr id="6" name="Title 1">
            <a:extLst>
              <a:ext uri="{FF2B5EF4-FFF2-40B4-BE49-F238E27FC236}">
                <a16:creationId xmlns:a16="http://schemas.microsoft.com/office/drawing/2014/main" id="{9C4DC0DB-9F3C-484F-A3AA-DEE8C66BA608}"/>
              </a:ext>
            </a:extLst>
          </p:cNvPr>
          <p:cNvSpPr txBox="1">
            <a:spLocks/>
          </p:cNvSpPr>
          <p:nvPr/>
        </p:nvSpPr>
        <p:spPr>
          <a:xfrm>
            <a:off x="7700010" y="0"/>
            <a:ext cx="5806440" cy="2506972"/>
          </a:xfrm>
          <a:prstGeom prst="rect">
            <a:avLst/>
          </a:prstGeom>
        </p:spPr>
        <p:txBody>
          <a:bodyPr vert="horz" wrap="square" lIns="91440" tIns="45720" rIns="91440" bIns="45720" rtlCol="0" anchor="t">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5000" spc="-300" dirty="0">
                <a:solidFill>
                  <a:schemeClr val="tx1"/>
                </a:solidFill>
                <a:effectLst>
                  <a:outerShdw blurRad="469900" dist="342900" dir="5400000" sy="-20000" rotWithShape="0">
                    <a:prstClr val="black">
                      <a:alpha val="66000"/>
                    </a:prstClr>
                  </a:outerShdw>
                </a:effectLst>
                <a:latin typeface="Book Antiqua" panose="02040602050305030304" pitchFamily="18" charset="0"/>
              </a:rPr>
              <a:t>The Palestinian Archipelago</a:t>
            </a:r>
          </a:p>
        </p:txBody>
      </p:sp>
    </p:spTree>
    <p:extLst>
      <p:ext uri="{BB962C8B-B14F-4D97-AF65-F5344CB8AC3E}">
        <p14:creationId xmlns:p14="http://schemas.microsoft.com/office/powerpoint/2010/main" val="420309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282634" y="1115786"/>
            <a:ext cx="4029418" cy="4626428"/>
          </a:xfrm>
          <a:effectLst/>
        </p:spPr>
        <p:txBody>
          <a:bodyPr anchor="ctr">
            <a:normAutofit/>
          </a:bodyPr>
          <a:lstStyle/>
          <a:p>
            <a:pPr algn="r"/>
            <a:r>
              <a:rPr lang="en-US" sz="4000" dirty="0">
                <a:solidFill>
                  <a:schemeClr val="tx1"/>
                </a:solidFill>
                <a:latin typeface="Book Antiqua" panose="02040602050305030304" pitchFamily="18" charset="0"/>
              </a:rPr>
              <a:t>International Law and the Israeli Settlements </a:t>
            </a:r>
            <a:endParaRPr lang="en-CA" sz="40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4838677" y="2032907"/>
            <a:ext cx="7168943" cy="4626428"/>
          </a:xfrm>
        </p:spPr>
        <p:txBody>
          <a:bodyPr anchor="ctr">
            <a:noAutofit/>
          </a:bodyPr>
          <a:lstStyle/>
          <a:p>
            <a:r>
              <a:rPr lang="en-US" sz="2300" b="1" i="1" dirty="0">
                <a:solidFill>
                  <a:schemeClr val="tx1"/>
                </a:solidFill>
                <a:latin typeface="Book Antiqua" panose="02040602050305030304" pitchFamily="18" charset="0"/>
              </a:rPr>
              <a:t>Fourth Geneva Convention</a:t>
            </a:r>
            <a:r>
              <a:rPr lang="en-US" sz="2300" b="1" dirty="0">
                <a:solidFill>
                  <a:schemeClr val="tx1"/>
                </a:solidFill>
                <a:latin typeface="Book Antiqua" panose="02040602050305030304" pitchFamily="18" charset="0"/>
              </a:rPr>
              <a:t>, Art. 49(6): </a:t>
            </a:r>
            <a:r>
              <a:rPr lang="en-US" sz="2000" i="1" dirty="0">
                <a:solidFill>
                  <a:schemeClr val="tx1"/>
                </a:solidFill>
                <a:latin typeface="Book Antiqua" panose="02040602050305030304" pitchFamily="18" charset="0"/>
              </a:rPr>
              <a:t>“</a:t>
            </a:r>
            <a:r>
              <a:rPr lang="en-US" sz="2000" dirty="0">
                <a:solidFill>
                  <a:schemeClr val="tx1"/>
                </a:solidFill>
                <a:latin typeface="Book Antiqua" panose="02040602050305030304" pitchFamily="18" charset="0"/>
              </a:rPr>
              <a:t>The Occupying Power shall not deport or transfer parts of its own civilian population into the territory it occupies”</a:t>
            </a:r>
          </a:p>
          <a:p>
            <a:r>
              <a:rPr lang="en-US" sz="2300" b="1" dirty="0">
                <a:solidFill>
                  <a:schemeClr val="tx1"/>
                </a:solidFill>
                <a:latin typeface="Book Antiqua" panose="02040602050305030304" pitchFamily="18" charset="0"/>
              </a:rPr>
              <a:t>UN Economic and Social Council (1993): </a:t>
            </a:r>
            <a:r>
              <a:rPr lang="en-US" sz="2000" dirty="0">
                <a:solidFill>
                  <a:schemeClr val="tx1"/>
                </a:solidFill>
                <a:latin typeface="Book Antiqua" panose="02040602050305030304" pitchFamily="18" charset="0"/>
              </a:rPr>
              <a:t>“The range of rights violated by population transfer and the implantation of settlers places this phenomenon in the category of mass violations of human rights.”</a:t>
            </a:r>
          </a:p>
          <a:p>
            <a:r>
              <a:rPr lang="en-US" sz="2300" b="1" dirty="0">
                <a:solidFill>
                  <a:schemeClr val="tx1"/>
                </a:solidFill>
                <a:latin typeface="Book Antiqua" panose="02040602050305030304" pitchFamily="18" charset="0"/>
              </a:rPr>
              <a:t>UNSC Res. 2334 (December 2016)</a:t>
            </a:r>
            <a:r>
              <a:rPr lang="en-US" sz="2300" dirty="0">
                <a:solidFill>
                  <a:schemeClr val="tx1"/>
                </a:solidFill>
                <a:latin typeface="Book Antiqua" panose="02040602050305030304" pitchFamily="18" charset="0"/>
              </a:rPr>
              <a:t>:  </a:t>
            </a:r>
            <a:r>
              <a:rPr lang="en-US" sz="2000" dirty="0">
                <a:solidFill>
                  <a:schemeClr val="tx1"/>
                </a:solidFill>
                <a:latin typeface="Book Antiqua" panose="02040602050305030304" pitchFamily="18" charset="0"/>
              </a:rPr>
              <a:t>“…the establishment by Israel of settlements in the Palestinian territory occupied since 1967, including East Jerusalem, has </a:t>
            </a:r>
            <a:r>
              <a:rPr lang="en-US" sz="2000" u="sng" dirty="0">
                <a:solidFill>
                  <a:schemeClr val="tx1"/>
                </a:solidFill>
                <a:latin typeface="Book Antiqua" panose="02040602050305030304" pitchFamily="18" charset="0"/>
              </a:rPr>
              <a:t>no legal validity </a:t>
            </a:r>
            <a:r>
              <a:rPr lang="en-US" sz="2000" dirty="0">
                <a:solidFill>
                  <a:schemeClr val="tx1"/>
                </a:solidFill>
                <a:latin typeface="Book Antiqua" panose="02040602050305030304" pitchFamily="18" charset="0"/>
              </a:rPr>
              <a:t>and constitutes </a:t>
            </a:r>
            <a:r>
              <a:rPr lang="en-US" sz="2000" u="sng" dirty="0">
                <a:solidFill>
                  <a:schemeClr val="tx1"/>
                </a:solidFill>
                <a:latin typeface="Book Antiqua" panose="02040602050305030304" pitchFamily="18" charset="0"/>
              </a:rPr>
              <a:t>a flagrant violation under international law</a:t>
            </a:r>
            <a:r>
              <a:rPr lang="en-US" sz="2000" dirty="0">
                <a:solidFill>
                  <a:schemeClr val="tx1"/>
                </a:solidFill>
                <a:latin typeface="Book Antiqua" panose="02040602050305030304" pitchFamily="18" charset="0"/>
              </a:rPr>
              <a:t>…”</a:t>
            </a:r>
          </a:p>
          <a:p>
            <a:r>
              <a:rPr lang="en-US" sz="2300" b="1" dirty="0">
                <a:solidFill>
                  <a:schemeClr val="tx1"/>
                </a:solidFill>
                <a:latin typeface="Book Antiqua" panose="02040602050305030304" pitchFamily="18" charset="0"/>
              </a:rPr>
              <a:t>Article 8(2)(b)(viii), Rome Statute (1998)</a:t>
            </a:r>
            <a:r>
              <a:rPr lang="en-US" sz="2300" dirty="0">
                <a:solidFill>
                  <a:schemeClr val="tx1"/>
                </a:solidFill>
                <a:latin typeface="Book Antiqua" panose="02040602050305030304" pitchFamily="18" charset="0"/>
              </a:rPr>
              <a:t>: </a:t>
            </a:r>
            <a:r>
              <a:rPr lang="en-US" sz="2300" u="sng" dirty="0">
                <a:solidFill>
                  <a:schemeClr val="tx1"/>
                </a:solidFill>
                <a:latin typeface="Book Antiqua" panose="02040602050305030304" pitchFamily="18" charset="0"/>
              </a:rPr>
              <a:t>War Crime</a:t>
            </a:r>
            <a:r>
              <a:rPr lang="en-US" sz="2300" dirty="0">
                <a:solidFill>
                  <a:schemeClr val="tx1"/>
                </a:solidFill>
                <a:latin typeface="Book Antiqua" panose="02040602050305030304" pitchFamily="18" charset="0"/>
              </a:rPr>
              <a:t>: </a:t>
            </a:r>
            <a:r>
              <a:rPr lang="en-US" sz="2000" dirty="0">
                <a:solidFill>
                  <a:schemeClr val="tx1"/>
                </a:solidFill>
                <a:latin typeface="Book Antiqua" panose="02040602050305030304" pitchFamily="18" charset="0"/>
              </a:rPr>
              <a:t>“The transfer, directly or indirectly, by the Occupying Power of parts of its own civilian population into the territory it occupies…”</a:t>
            </a:r>
            <a:r>
              <a:rPr lang="en-US" sz="2300" dirty="0">
                <a:solidFill>
                  <a:schemeClr val="tx1"/>
                </a:solidFill>
                <a:latin typeface="Book Antiqua" panose="02040602050305030304" pitchFamily="18" charset="0"/>
              </a:rPr>
              <a:t> </a:t>
            </a:r>
            <a:endParaRPr lang="en-CA" sz="2300" dirty="0">
              <a:solidFill>
                <a:schemeClr val="tx1"/>
              </a:solidFill>
              <a:latin typeface="Book Antiqua" panose="02040602050305030304" pitchFamily="18" charset="0"/>
            </a:endParaRPr>
          </a:p>
          <a:p>
            <a:endParaRPr lang="en-CA" sz="2300" dirty="0">
              <a:solidFill>
                <a:schemeClr val="tx1"/>
              </a:solidFill>
              <a:latin typeface="Book Antiqua" panose="02040602050305030304" pitchFamily="18" charset="0"/>
            </a:endParaRPr>
          </a:p>
          <a:p>
            <a:endParaRPr lang="en-CA" sz="2300" dirty="0">
              <a:solidFill>
                <a:schemeClr val="tx1"/>
              </a:solidFill>
              <a:latin typeface="Book Antiqua" panose="02040602050305030304" pitchFamily="18" charset="0"/>
            </a:endParaRPr>
          </a:p>
          <a:p>
            <a:endParaRPr lang="en-US" sz="2300" dirty="0">
              <a:solidFill>
                <a:schemeClr val="tx1"/>
              </a:solidFill>
              <a:latin typeface="Book Antiqua" panose="02040602050305030304" pitchFamily="18" charset="0"/>
            </a:endParaRPr>
          </a:p>
          <a:p>
            <a:pPr lvl="0"/>
            <a:endParaRPr lang="en-CA" sz="23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31275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838200" y="1115786"/>
            <a:ext cx="3473851" cy="4626428"/>
          </a:xfrm>
          <a:effectLst/>
        </p:spPr>
        <p:txBody>
          <a:bodyPr anchor="ctr">
            <a:normAutofit/>
          </a:bodyPr>
          <a:lstStyle/>
          <a:p>
            <a:pPr algn="r"/>
            <a:r>
              <a:rPr lang="en-US" sz="6000" dirty="0">
                <a:latin typeface="Book Antiqua" panose="02040602050305030304" pitchFamily="18" charset="0"/>
              </a:rPr>
              <a:t>Highly Unequal Struggle</a:t>
            </a:r>
            <a:endParaRPr lang="en-CA" sz="6000" b="1"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2" y="200025"/>
            <a:ext cx="6947808" cy="6858000"/>
          </a:xfrm>
        </p:spPr>
        <p:txBody>
          <a:bodyPr anchor="ctr">
            <a:normAutofit/>
          </a:bodyPr>
          <a:lstStyle/>
          <a:p>
            <a:r>
              <a:rPr lang="en-US" sz="2400" b="1" u="sng" dirty="0">
                <a:latin typeface="Book Antiqua" panose="02040602050305030304" pitchFamily="18" charset="0"/>
              </a:rPr>
              <a:t>Militarily</a:t>
            </a:r>
            <a:r>
              <a:rPr lang="en-US" sz="2400" dirty="0">
                <a:latin typeface="Book Antiqua" panose="02040602050305030304" pitchFamily="18" charset="0"/>
              </a:rPr>
              <a:t>, Israel is a nuclear power with the strongest armed forces in the region;</a:t>
            </a:r>
          </a:p>
          <a:p>
            <a:r>
              <a:rPr lang="en-US" sz="2400" b="1" u="sng" dirty="0">
                <a:latin typeface="Book Antiqua" panose="02040602050305030304" pitchFamily="18" charset="0"/>
              </a:rPr>
              <a:t>Economically</a:t>
            </a:r>
            <a:r>
              <a:rPr lang="en-US" sz="2400" dirty="0">
                <a:latin typeface="Book Antiqua" panose="02040602050305030304" pitchFamily="18" charset="0"/>
              </a:rPr>
              <a:t>, Israel enjoys a European-style standard of living with a GDP per capita 12 times higher than the Palestinian standard;</a:t>
            </a:r>
          </a:p>
          <a:p>
            <a:r>
              <a:rPr lang="en-US" sz="2400" b="1" u="sng" dirty="0">
                <a:latin typeface="Book Antiqua" panose="02040602050305030304" pitchFamily="18" charset="0"/>
              </a:rPr>
              <a:t>Territorially</a:t>
            </a:r>
            <a:r>
              <a:rPr lang="en-US" sz="2400" dirty="0">
                <a:latin typeface="Book Antiqua" panose="02040602050305030304" pitchFamily="18" charset="0"/>
              </a:rPr>
              <a:t>, Israel is the overwhelmingly dominant political power between the Mediterranean Sea and the Jordan River; </a:t>
            </a:r>
          </a:p>
          <a:p>
            <a:r>
              <a:rPr lang="en-US" sz="2400" b="1" u="sng" dirty="0">
                <a:latin typeface="Book Antiqua" panose="02040602050305030304" pitchFamily="18" charset="0"/>
              </a:rPr>
              <a:t>Diplomatically</a:t>
            </a:r>
            <a:r>
              <a:rPr lang="en-US" sz="2400" dirty="0">
                <a:latin typeface="Book Antiqua" panose="02040602050305030304" pitchFamily="18" charset="0"/>
              </a:rPr>
              <a:t>, Israel has the enduring support of the US and, to a lesser degree, the EU;</a:t>
            </a:r>
          </a:p>
          <a:p>
            <a:r>
              <a:rPr lang="en-US" sz="2400" b="1" u="sng" dirty="0">
                <a:latin typeface="Book Antiqua" panose="02040602050305030304" pitchFamily="18" charset="0"/>
              </a:rPr>
              <a:t>Demographically</a:t>
            </a:r>
            <a:r>
              <a:rPr lang="en-US" sz="2400" dirty="0">
                <a:latin typeface="Book Antiqua" panose="02040602050305030304" pitchFamily="18" charset="0"/>
              </a:rPr>
              <a:t>, Israeli Jews and Palestinian Arabs each have roughly 6.8 million people between the Sea and the River.</a:t>
            </a:r>
            <a:endParaRPr lang="en-CA" sz="2400" dirty="0">
              <a:latin typeface="Book Antiqua" panose="02040602050305030304" pitchFamily="18" charset="0"/>
            </a:endParaRPr>
          </a:p>
        </p:txBody>
      </p:sp>
    </p:spTree>
    <p:extLst>
      <p:ext uri="{BB962C8B-B14F-4D97-AF65-F5344CB8AC3E}">
        <p14:creationId xmlns:p14="http://schemas.microsoft.com/office/powerpoint/2010/main" val="329170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570808" y="1115786"/>
            <a:ext cx="3854924" cy="4626428"/>
          </a:xfrm>
          <a:effectLst/>
        </p:spPr>
        <p:txBody>
          <a:bodyPr anchor="ctr">
            <a:normAutofit/>
          </a:bodyPr>
          <a:lstStyle/>
          <a:p>
            <a:pPr algn="r"/>
            <a:r>
              <a:rPr lang="en-US" sz="4000" dirty="0">
                <a:solidFill>
                  <a:schemeClr val="tx1"/>
                </a:solidFill>
                <a:latin typeface="Book Antiqua" panose="02040602050305030304" pitchFamily="18" charset="0"/>
              </a:rPr>
              <a:t>Key Facts on the Israeli Settlements </a:t>
            </a:r>
            <a:endParaRPr lang="en-CA" sz="40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4882861" y="357187"/>
            <a:ext cx="7195457" cy="6743700"/>
          </a:xfrm>
        </p:spPr>
        <p:txBody>
          <a:bodyPr anchor="ctr">
            <a:noAutofit/>
          </a:bodyPr>
          <a:lstStyle/>
          <a:p>
            <a:r>
              <a:rPr lang="en-US" sz="2400" dirty="0">
                <a:solidFill>
                  <a:schemeClr val="tx1"/>
                </a:solidFill>
                <a:latin typeface="Book Antiqua" panose="02040602050305030304" pitchFamily="18" charset="0"/>
              </a:rPr>
              <a:t>Primary Israeli tool for demographic growth, territorial control + claim for sovereignty in West Bank and East Jerusalem</a:t>
            </a:r>
            <a:endParaRPr lang="en-US" sz="2400" u="sng" dirty="0">
              <a:solidFill>
                <a:schemeClr val="tx1"/>
              </a:solidFill>
              <a:latin typeface="Book Antiqua" panose="02040602050305030304" pitchFamily="18" charset="0"/>
            </a:endParaRPr>
          </a:p>
          <a:p>
            <a:pPr lvl="1"/>
            <a:r>
              <a:rPr lang="en-US" dirty="0">
                <a:solidFill>
                  <a:schemeClr val="tx1"/>
                </a:solidFill>
                <a:latin typeface="Book Antiqua" panose="02040602050305030304" pitchFamily="18" charset="0"/>
              </a:rPr>
              <a:t>250 Jewish-only settlements in the OPT</a:t>
            </a:r>
          </a:p>
          <a:p>
            <a:pPr lvl="1"/>
            <a:r>
              <a:rPr lang="en-CA" dirty="0">
                <a:solidFill>
                  <a:schemeClr val="tx1"/>
                </a:solidFill>
                <a:latin typeface="Book Antiqua" panose="02040602050305030304" pitchFamily="18" charset="0"/>
              </a:rPr>
              <a:t>2020 Settler Population:</a:t>
            </a:r>
          </a:p>
          <a:p>
            <a:pPr lvl="2"/>
            <a:r>
              <a:rPr lang="en-CA" dirty="0">
                <a:solidFill>
                  <a:schemeClr val="tx1"/>
                </a:solidFill>
                <a:latin typeface="Book Antiqua" panose="02040602050305030304" pitchFamily="18" charset="0"/>
              </a:rPr>
              <a:t>West Bank: 460,000+ (2000 – 192,000)</a:t>
            </a:r>
          </a:p>
          <a:p>
            <a:pPr lvl="2"/>
            <a:r>
              <a:rPr lang="en-CA" dirty="0">
                <a:solidFill>
                  <a:schemeClr val="tx1"/>
                </a:solidFill>
                <a:latin typeface="Book Antiqua" panose="02040602050305030304" pitchFamily="18" charset="0"/>
              </a:rPr>
              <a:t>East Jerusalem: 225,000 (2000 – 172,000)</a:t>
            </a:r>
          </a:p>
          <a:p>
            <a:pPr lvl="2"/>
            <a:r>
              <a:rPr lang="en-CA" dirty="0">
                <a:solidFill>
                  <a:schemeClr val="tx1"/>
                </a:solidFill>
                <a:latin typeface="Book Antiqua" panose="02040602050305030304" pitchFamily="18" charset="0"/>
              </a:rPr>
              <a:t>Syrian Golan Heights: 20,000 (2000 – 16,000)</a:t>
            </a:r>
          </a:p>
          <a:p>
            <a:r>
              <a:rPr lang="en-US" sz="2400" dirty="0">
                <a:solidFill>
                  <a:schemeClr val="tx1"/>
                </a:solidFill>
                <a:latin typeface="Book Antiqua" panose="02040602050305030304" pitchFamily="18" charset="0"/>
              </a:rPr>
              <a:t>Israeli settlements control 42% of West Bank, including areas of planned expansion and the dense network of settler-only roads </a:t>
            </a:r>
          </a:p>
          <a:p>
            <a:r>
              <a:rPr lang="en-US" sz="2400" dirty="0">
                <a:solidFill>
                  <a:schemeClr val="tx1"/>
                </a:solidFill>
                <a:latin typeface="Book Antiqua" panose="02040602050305030304" pitchFamily="18" charset="0"/>
              </a:rPr>
              <a:t>12,000+ settlement housing units approved in 2020 by Israel</a:t>
            </a:r>
          </a:p>
          <a:p>
            <a:pPr marL="914400" lvl="2" indent="0">
              <a:buNone/>
            </a:pPr>
            <a:endParaRPr lang="en-CA"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03378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671513" y="1115786"/>
            <a:ext cx="3754219" cy="4626428"/>
          </a:xfrm>
          <a:effectLst/>
        </p:spPr>
        <p:txBody>
          <a:bodyPr anchor="ctr">
            <a:normAutofit/>
          </a:bodyPr>
          <a:lstStyle/>
          <a:p>
            <a:pPr algn="r"/>
            <a:r>
              <a:rPr lang="en-US" sz="4000" dirty="0">
                <a:solidFill>
                  <a:schemeClr val="tx1"/>
                </a:solidFill>
                <a:latin typeface="Book Antiqua" panose="02040602050305030304" pitchFamily="18" charset="0"/>
              </a:rPr>
              <a:t>Human Rights Impact of the Israeli Settlements </a:t>
            </a:r>
            <a:endParaRPr lang="en-CA" sz="40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4882861" y="539496"/>
            <a:ext cx="6738331" cy="5202718"/>
          </a:xfrm>
        </p:spPr>
        <p:txBody>
          <a:bodyPr anchor="ctr">
            <a:normAutofit lnSpcReduction="10000"/>
          </a:bodyPr>
          <a:lstStyle/>
          <a:p>
            <a:pPr marL="0" lvl="0" indent="0">
              <a:buNone/>
            </a:pPr>
            <a:r>
              <a:rPr lang="en-US" sz="2400" dirty="0">
                <a:solidFill>
                  <a:schemeClr val="tx1"/>
                </a:solidFill>
                <a:latin typeface="Book Antiqua" panose="02040602050305030304" pitchFamily="18" charset="0"/>
              </a:rPr>
              <a:t>UN High Commissioner for Human Rights on the human rights impact of the Israeli settlements:</a:t>
            </a:r>
          </a:p>
          <a:p>
            <a:pPr marL="0" lvl="0" indent="0">
              <a:buNone/>
            </a:pPr>
            <a:r>
              <a:rPr lang="en-US" sz="2400" dirty="0">
                <a:solidFill>
                  <a:schemeClr val="tx1"/>
                </a:solidFill>
                <a:latin typeface="Book Antiqua" panose="02040602050305030304" pitchFamily="18" charset="0"/>
              </a:rPr>
              <a:t>	• Land confiscation of Palestinian 		   property</a:t>
            </a:r>
          </a:p>
          <a:p>
            <a:pPr marL="0" lvl="0" indent="0">
              <a:buNone/>
            </a:pPr>
            <a:r>
              <a:rPr lang="en-US" sz="2400" dirty="0">
                <a:solidFill>
                  <a:schemeClr val="tx1"/>
                </a:solidFill>
                <a:latin typeface="Book Antiqua" panose="02040602050305030304" pitchFamily="18" charset="0"/>
              </a:rPr>
              <a:t>	* Differential rights and laws</a:t>
            </a:r>
          </a:p>
          <a:p>
            <a:pPr marL="0" lvl="0" indent="0">
              <a:buNone/>
            </a:pPr>
            <a:r>
              <a:rPr lang="en-US" sz="2400" dirty="0">
                <a:solidFill>
                  <a:schemeClr val="tx1"/>
                </a:solidFill>
                <a:latin typeface="Book Antiqua" panose="02040602050305030304" pitchFamily="18" charset="0"/>
              </a:rPr>
              <a:t>	• Israeli settler violence</a:t>
            </a:r>
          </a:p>
          <a:p>
            <a:pPr marL="0" lvl="0" indent="0">
              <a:buNone/>
            </a:pPr>
            <a:r>
              <a:rPr lang="en-US" sz="2400" dirty="0">
                <a:solidFill>
                  <a:schemeClr val="tx1"/>
                </a:solidFill>
                <a:latin typeface="Book Antiqua" panose="02040602050305030304" pitchFamily="18" charset="0"/>
              </a:rPr>
              <a:t>	• Discriminatory planning laws</a:t>
            </a:r>
          </a:p>
          <a:p>
            <a:pPr marL="0" lvl="0" indent="0">
              <a:buNone/>
            </a:pPr>
            <a:r>
              <a:rPr lang="en-US" sz="2400" dirty="0">
                <a:solidFill>
                  <a:schemeClr val="tx1"/>
                </a:solidFill>
                <a:latin typeface="Book Antiqua" panose="02040602050305030304" pitchFamily="18" charset="0"/>
              </a:rPr>
              <a:t>	• Appropriation of natural resources</a:t>
            </a:r>
          </a:p>
          <a:p>
            <a:pPr marL="0" lvl="0" indent="0">
              <a:buNone/>
            </a:pPr>
            <a:r>
              <a:rPr lang="en-US" sz="2400" dirty="0">
                <a:solidFill>
                  <a:schemeClr val="tx1"/>
                </a:solidFill>
                <a:latin typeface="Book Antiqua" panose="02040602050305030304" pitchFamily="18" charset="0"/>
              </a:rPr>
              <a:t>	• Demolition of Palestinian homes</a:t>
            </a:r>
          </a:p>
          <a:p>
            <a:pPr marL="0" lvl="0" indent="0">
              <a:buNone/>
            </a:pPr>
            <a:r>
              <a:rPr lang="en-US" sz="2400" dirty="0">
                <a:solidFill>
                  <a:schemeClr val="tx1"/>
                </a:solidFill>
                <a:latin typeface="Book Antiqua" panose="02040602050305030304" pitchFamily="18" charset="0"/>
              </a:rPr>
              <a:t>	• Discriminatory law enforcement</a:t>
            </a:r>
          </a:p>
          <a:p>
            <a:pPr marL="0" lvl="0" indent="0">
              <a:buNone/>
            </a:pPr>
            <a:r>
              <a:rPr lang="en-US" sz="2400" dirty="0">
                <a:solidFill>
                  <a:schemeClr val="tx1"/>
                </a:solidFill>
                <a:latin typeface="Book Antiqua" panose="02040602050305030304" pitchFamily="18" charset="0"/>
              </a:rPr>
              <a:t>	• Shrinking territorial space</a:t>
            </a:r>
          </a:p>
          <a:p>
            <a:pPr marL="0" lvl="0" indent="0">
              <a:buNone/>
            </a:pPr>
            <a:r>
              <a:rPr lang="en-US" sz="2400" dirty="0">
                <a:solidFill>
                  <a:schemeClr val="tx1"/>
                </a:solidFill>
                <a:latin typeface="Book Antiqua" panose="02040602050305030304" pitchFamily="18" charset="0"/>
              </a:rPr>
              <a:t>	 * Denial of Self-Determination </a:t>
            </a:r>
          </a:p>
          <a:p>
            <a:pPr marL="0" lvl="0" indent="0">
              <a:buNone/>
            </a:pPr>
            <a:endParaRPr lang="en-CA"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6173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26B5-9E1F-4AFC-B5F6-BD0C819CFA78}"/>
              </a:ext>
            </a:extLst>
          </p:cNvPr>
          <p:cNvSpPr>
            <a:spLocks noGrp="1"/>
          </p:cNvSpPr>
          <p:nvPr>
            <p:ph type="title"/>
          </p:nvPr>
        </p:nvSpPr>
        <p:spPr>
          <a:xfrm>
            <a:off x="3848100" y="2766218"/>
            <a:ext cx="6642100" cy="1325563"/>
          </a:xfrm>
        </p:spPr>
        <p:txBody>
          <a:bodyPr>
            <a:normAutofit/>
          </a:bodyPr>
          <a:lstStyle/>
          <a:p>
            <a:pPr algn="ctr"/>
            <a:r>
              <a:rPr lang="en-CA" dirty="0">
                <a:solidFill>
                  <a:schemeClr val="tx1"/>
                </a:solidFill>
                <a:latin typeface="Book Antiqua" panose="02040602050305030304" pitchFamily="18" charset="0"/>
              </a:rPr>
              <a:t>ACCOUNTABILITY</a:t>
            </a:r>
          </a:p>
        </p:txBody>
      </p:sp>
      <p:cxnSp>
        <p:nvCxnSpPr>
          <p:cNvPr id="6" name="Straight Connector 5">
            <a:extLst>
              <a:ext uri="{FF2B5EF4-FFF2-40B4-BE49-F238E27FC236}">
                <a16:creationId xmlns:a16="http://schemas.microsoft.com/office/drawing/2014/main" id="{89A5AE9F-A78E-4095-89EF-E67BEC5EB1E3}"/>
              </a:ext>
            </a:extLst>
          </p:cNvPr>
          <p:cNvCxnSpPr/>
          <p:nvPr/>
        </p:nvCxnSpPr>
        <p:spPr>
          <a:xfrm>
            <a:off x="3657600" y="956187"/>
            <a:ext cx="0" cy="494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2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BD1C-2CF2-425C-BE0C-8E247EB06B98}"/>
              </a:ext>
            </a:extLst>
          </p:cNvPr>
          <p:cNvSpPr>
            <a:spLocks noGrp="1"/>
          </p:cNvSpPr>
          <p:nvPr>
            <p:ph idx="1"/>
          </p:nvPr>
        </p:nvSpPr>
        <p:spPr>
          <a:xfrm>
            <a:off x="533400" y="552954"/>
            <a:ext cx="11849100" cy="1138959"/>
          </a:xfrm>
        </p:spPr>
        <p:txBody>
          <a:bodyPr>
            <a:normAutofit/>
          </a:bodyPr>
          <a:lstStyle/>
          <a:p>
            <a:pPr marL="0" indent="0">
              <a:buNone/>
            </a:pPr>
            <a:r>
              <a:rPr lang="en-US" sz="4000" dirty="0">
                <a:solidFill>
                  <a:schemeClr val="tx1"/>
                </a:solidFill>
                <a:latin typeface="Book Antiqua" panose="02040602050305030304" pitchFamily="18" charset="0"/>
              </a:rPr>
              <a:t>International Law on Accountability</a:t>
            </a:r>
          </a:p>
          <a:p>
            <a:pPr marL="0" indent="0">
              <a:buNone/>
            </a:pPr>
            <a:endParaRPr lang="en-CA" sz="3600" dirty="0">
              <a:solidFill>
                <a:schemeClr val="tx1"/>
              </a:solidFill>
              <a:latin typeface="Book Antiqua" panose="02040602050305030304" pitchFamily="18" charset="0"/>
            </a:endParaRPr>
          </a:p>
        </p:txBody>
      </p:sp>
      <p:sp>
        <p:nvSpPr>
          <p:cNvPr id="4" name="Title 1">
            <a:extLst>
              <a:ext uri="{FF2B5EF4-FFF2-40B4-BE49-F238E27FC236}">
                <a16:creationId xmlns:a16="http://schemas.microsoft.com/office/drawing/2014/main" id="{4FADE6AF-ED24-48A6-852A-5BD65C09C9D0}"/>
              </a:ext>
            </a:extLst>
          </p:cNvPr>
          <p:cNvSpPr>
            <a:spLocks noGrp="1"/>
          </p:cNvSpPr>
          <p:nvPr>
            <p:ph type="title"/>
          </p:nvPr>
        </p:nvSpPr>
        <p:spPr>
          <a:xfrm>
            <a:off x="1009650" y="1691913"/>
            <a:ext cx="10515600" cy="1325563"/>
          </a:xfrm>
        </p:spPr>
        <p:txBody>
          <a:bodyPr>
            <a:noAutofit/>
          </a:bodyPr>
          <a:lstStyle/>
          <a:p>
            <a:pPr marL="514350" indent="-514350">
              <a:buFont typeface="+mj-lt"/>
              <a:buAutoNum type="arabicPeriod"/>
            </a:pPr>
            <a:r>
              <a:rPr lang="en-CA" sz="2400" u="sng" dirty="0">
                <a:solidFill>
                  <a:schemeClr val="tx1"/>
                </a:solidFill>
                <a:latin typeface="Book Antiqua" panose="02040602050305030304" pitchFamily="18" charset="0"/>
              </a:rPr>
              <a:t>Common Article 1 of the </a:t>
            </a:r>
            <a:r>
              <a:rPr lang="en-CA" sz="2400" i="1" u="sng" dirty="0">
                <a:solidFill>
                  <a:schemeClr val="tx1"/>
                </a:solidFill>
                <a:latin typeface="Book Antiqua" panose="02040602050305030304" pitchFamily="18" charset="0"/>
              </a:rPr>
              <a:t>Four Geneva Convention</a:t>
            </a:r>
            <a:r>
              <a:rPr lang="en-CA" sz="2400" u="sng" dirty="0">
                <a:solidFill>
                  <a:schemeClr val="tx1"/>
                </a:solidFill>
                <a:latin typeface="Book Antiqua" panose="02040602050305030304" pitchFamily="18" charset="0"/>
              </a:rPr>
              <a:t> of 1949</a:t>
            </a:r>
            <a:r>
              <a:rPr lang="en-CA" sz="2400" dirty="0">
                <a:solidFill>
                  <a:schemeClr val="tx1"/>
                </a:solidFill>
                <a:latin typeface="Book Antiqua" panose="02040602050305030304" pitchFamily="18" charset="0"/>
              </a:rPr>
              <a:t>: </a:t>
            </a:r>
            <a:r>
              <a:rPr lang="en-US" sz="2400" dirty="0">
                <a:solidFill>
                  <a:schemeClr val="tx1"/>
                </a:solidFill>
                <a:latin typeface="Book Antiqua" panose="02040602050305030304" pitchFamily="18" charset="0"/>
              </a:rPr>
              <a:t>“The High Contracting Parties undertake to respect and to ensure respect for the present Convention in all circumstances”</a:t>
            </a:r>
            <a:br>
              <a:rPr lang="en-CA" sz="2400" dirty="0">
                <a:solidFill>
                  <a:schemeClr val="tx1"/>
                </a:solidFill>
                <a:latin typeface="Book Antiqua" panose="02040602050305030304" pitchFamily="18" charset="0"/>
              </a:rPr>
            </a:br>
            <a:endParaRPr lang="en-CA" sz="2400" dirty="0">
              <a:solidFill>
                <a:schemeClr val="tx1"/>
              </a:solidFill>
              <a:latin typeface="Book Antiqua" panose="02040602050305030304" pitchFamily="18" charset="0"/>
            </a:endParaRPr>
          </a:p>
        </p:txBody>
      </p:sp>
      <p:sp>
        <p:nvSpPr>
          <p:cNvPr id="5" name="Title 1">
            <a:extLst>
              <a:ext uri="{FF2B5EF4-FFF2-40B4-BE49-F238E27FC236}">
                <a16:creationId xmlns:a16="http://schemas.microsoft.com/office/drawing/2014/main" id="{E1B52397-C5E5-4732-BE82-862222DBFA9D}"/>
              </a:ext>
            </a:extLst>
          </p:cNvPr>
          <p:cNvSpPr txBox="1">
            <a:spLocks/>
          </p:cNvSpPr>
          <p:nvPr/>
        </p:nvSpPr>
        <p:spPr>
          <a:xfrm>
            <a:off x="1009650" y="352709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14350" indent="-514350">
              <a:buFont typeface="+mj-lt"/>
              <a:buAutoNum type="arabicPeriod" startAt="2"/>
            </a:pPr>
            <a:r>
              <a:rPr lang="en-US" sz="2400" u="sng" dirty="0">
                <a:solidFill>
                  <a:schemeClr val="tx1"/>
                </a:solidFill>
                <a:latin typeface="Book Antiqua" panose="02040602050305030304" pitchFamily="18" charset="0"/>
              </a:rPr>
              <a:t>Articles 40 &amp; 41 of the 2001 Articles on State Responsibility</a:t>
            </a:r>
            <a:r>
              <a:rPr lang="en-US" sz="2400" dirty="0">
                <a:solidFill>
                  <a:schemeClr val="tx1"/>
                </a:solidFill>
                <a:latin typeface="Book Antiqua" panose="02040602050305030304" pitchFamily="18" charset="0"/>
              </a:rPr>
              <a:t>: States shall cooperate to bring to an end, through lawful means, any serious breach of general international law, and no state shall recognize as lawful a situation caused by a serious breach</a:t>
            </a:r>
            <a:br>
              <a:rPr lang="en-CA" sz="2400" dirty="0">
                <a:solidFill>
                  <a:schemeClr val="tx1"/>
                </a:solidFill>
                <a:latin typeface="Book Antiqua" panose="02040602050305030304" pitchFamily="18" charset="0"/>
              </a:rPr>
            </a:br>
            <a:endParaRPr lang="en-CA" sz="2400" dirty="0">
              <a:solidFill>
                <a:schemeClr val="tx1"/>
              </a:solidFill>
              <a:latin typeface="Book Antiqua" panose="02040602050305030304" pitchFamily="18" charset="0"/>
            </a:endParaRPr>
          </a:p>
        </p:txBody>
      </p:sp>
      <p:sp>
        <p:nvSpPr>
          <p:cNvPr id="6" name="Title 1">
            <a:extLst>
              <a:ext uri="{FF2B5EF4-FFF2-40B4-BE49-F238E27FC236}">
                <a16:creationId xmlns:a16="http://schemas.microsoft.com/office/drawing/2014/main" id="{BEA64AB0-A9F2-4B93-A202-71B749CC59C5}"/>
              </a:ext>
            </a:extLst>
          </p:cNvPr>
          <p:cNvSpPr txBox="1">
            <a:spLocks/>
          </p:cNvSpPr>
          <p:nvPr/>
        </p:nvSpPr>
        <p:spPr>
          <a:xfrm>
            <a:off x="1009650" y="536228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14350" indent="-514350">
              <a:buFont typeface="+mj-lt"/>
              <a:buAutoNum type="arabicPeriod" startAt="3"/>
            </a:pPr>
            <a:r>
              <a:rPr lang="en-US" sz="2400" u="sng" dirty="0">
                <a:solidFill>
                  <a:schemeClr val="tx1"/>
                </a:solidFill>
                <a:latin typeface="Book Antiqua" panose="02040602050305030304" pitchFamily="18" charset="0"/>
              </a:rPr>
              <a:t>Article 25 of the Charter of the United Nations</a:t>
            </a:r>
            <a:r>
              <a:rPr lang="en-US" sz="2400" dirty="0">
                <a:solidFill>
                  <a:schemeClr val="tx1"/>
                </a:solidFill>
                <a:latin typeface="Book Antiqua" panose="02040602050305030304" pitchFamily="18" charset="0"/>
              </a:rPr>
              <a:t>: “the Members of the United Nations agree to accept and carry out the decisions of the Security Council in accordance with the … Charter.”</a:t>
            </a:r>
            <a:br>
              <a:rPr lang="en-CA" sz="2400" dirty="0">
                <a:solidFill>
                  <a:schemeClr val="tx1"/>
                </a:solidFill>
                <a:latin typeface="Book Antiqua" panose="02040602050305030304" pitchFamily="18" charset="0"/>
              </a:rPr>
            </a:br>
            <a:r>
              <a:rPr lang="en-US" sz="2800" dirty="0">
                <a:solidFill>
                  <a:schemeClr val="tx1"/>
                </a:solidFill>
                <a:latin typeface="Book Antiqua" panose="02040602050305030304" pitchFamily="18" charset="0"/>
              </a:rPr>
              <a:t> </a:t>
            </a:r>
            <a:endParaRPr lang="en-CA"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534649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113681" y="1115786"/>
            <a:ext cx="4312052" cy="4626428"/>
          </a:xfrm>
          <a:effectLst/>
        </p:spPr>
        <p:txBody>
          <a:bodyPr anchor="ctr">
            <a:normAutofit/>
          </a:bodyPr>
          <a:lstStyle/>
          <a:p>
            <a:pPr algn="r"/>
            <a:r>
              <a:rPr lang="en-US" sz="4000" dirty="0">
                <a:solidFill>
                  <a:schemeClr val="tx1"/>
                </a:solidFill>
                <a:latin typeface="Book Antiqua" panose="02040602050305030304" pitchFamily="18" charset="0"/>
              </a:rPr>
              <a:t>The Centrality of Accountability:</a:t>
            </a:r>
            <a:br>
              <a:rPr lang="en-US" sz="4000" dirty="0">
                <a:solidFill>
                  <a:schemeClr val="tx1"/>
                </a:solidFill>
                <a:latin typeface="Book Antiqua" panose="02040602050305030304" pitchFamily="18" charset="0"/>
              </a:rPr>
            </a:br>
            <a:br>
              <a:rPr lang="en-US" sz="4000" dirty="0">
                <a:solidFill>
                  <a:schemeClr val="tx1"/>
                </a:solidFill>
                <a:latin typeface="Book Antiqua" panose="02040602050305030304" pitchFamily="18" charset="0"/>
              </a:rPr>
            </a:br>
            <a:r>
              <a:rPr lang="en-US" sz="4000" dirty="0">
                <a:solidFill>
                  <a:schemeClr val="tx1"/>
                </a:solidFill>
                <a:latin typeface="Book Antiqua" panose="02040602050305030304" pitchFamily="18" charset="0"/>
              </a:rPr>
              <a:t>International Law v Realpolitik </a:t>
            </a:r>
            <a:endParaRPr lang="en-CA" sz="40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4996541" y="1858736"/>
            <a:ext cx="6624651" cy="4626428"/>
          </a:xfrm>
        </p:spPr>
        <p:txBody>
          <a:bodyPr anchor="ctr">
            <a:noAutofit/>
          </a:bodyPr>
          <a:lstStyle/>
          <a:p>
            <a:r>
              <a:rPr lang="en-US" b="1" dirty="0">
                <a:solidFill>
                  <a:schemeClr val="tx1"/>
                </a:solidFill>
                <a:latin typeface="Book Antiqua" panose="02040602050305030304" pitchFamily="18" charset="0"/>
              </a:rPr>
              <a:t>Secretary-General Ban Ki-Mon (2016): </a:t>
            </a:r>
            <a:r>
              <a:rPr lang="en-US" sz="2000" i="1" dirty="0">
                <a:solidFill>
                  <a:schemeClr val="tx1"/>
                </a:solidFill>
                <a:latin typeface="Book Antiqua" panose="02040602050305030304" pitchFamily="18" charset="0"/>
              </a:rPr>
              <a:t>“…the lack of any significant movement towards a political resolution and ongoing violations of international human rights and humanitarian law [by Israel] were exacerbated by the lack of accountability for previous violations. and that </a:t>
            </a:r>
            <a:r>
              <a:rPr lang="en-US" sz="2000" b="1" i="1" u="sng" dirty="0">
                <a:solidFill>
                  <a:schemeClr val="tx1"/>
                </a:solidFill>
                <a:latin typeface="Book Antiqua" panose="02040602050305030304" pitchFamily="18" charset="0"/>
              </a:rPr>
              <a:t>tackling impunity must be the highest priority</a:t>
            </a:r>
            <a:r>
              <a:rPr lang="en-US" sz="2000" i="1" dirty="0">
                <a:solidFill>
                  <a:schemeClr val="tx1"/>
                </a:solidFill>
                <a:latin typeface="Book Antiqua" panose="02040602050305030304" pitchFamily="18" charset="0"/>
              </a:rPr>
              <a:t>.”</a:t>
            </a:r>
          </a:p>
          <a:p>
            <a:pPr marL="0" indent="0">
              <a:buNone/>
            </a:pPr>
            <a:endParaRPr lang="en-US" sz="2000" i="1" dirty="0">
              <a:solidFill>
                <a:schemeClr val="tx1"/>
              </a:solidFill>
              <a:latin typeface="Book Antiqua" panose="02040602050305030304" pitchFamily="18" charset="0"/>
            </a:endParaRPr>
          </a:p>
          <a:p>
            <a:r>
              <a:rPr lang="en-US" sz="2400" b="1" dirty="0">
                <a:solidFill>
                  <a:schemeClr val="tx1"/>
                </a:solidFill>
                <a:latin typeface="Book Antiqua" panose="02040602050305030304" pitchFamily="18" charset="0"/>
              </a:rPr>
              <a:t>German Ambassador to the UN (2019)</a:t>
            </a:r>
            <a:r>
              <a:rPr lang="en-US" sz="2300" b="1" dirty="0">
                <a:solidFill>
                  <a:schemeClr val="tx1"/>
                </a:solidFill>
                <a:latin typeface="Book Antiqua" panose="02040602050305030304" pitchFamily="18" charset="0"/>
              </a:rPr>
              <a:t>: </a:t>
            </a:r>
            <a:r>
              <a:rPr lang="en-US" sz="2000" i="1" dirty="0">
                <a:solidFill>
                  <a:schemeClr val="tx1"/>
                </a:solidFill>
                <a:latin typeface="Book Antiqua" panose="02040602050305030304" pitchFamily="18" charset="0"/>
              </a:rPr>
              <a:t>“International law is not an a la carte menu.”</a:t>
            </a:r>
          </a:p>
          <a:p>
            <a:pPr marL="0" indent="0">
              <a:buNone/>
            </a:pPr>
            <a:endParaRPr lang="en-US" sz="2000" i="1" dirty="0">
              <a:solidFill>
                <a:schemeClr val="tx1"/>
              </a:solidFill>
              <a:latin typeface="Book Antiqua" panose="02040602050305030304" pitchFamily="18" charset="0"/>
            </a:endParaRPr>
          </a:p>
          <a:p>
            <a:r>
              <a:rPr lang="en-US" sz="2400" b="1" dirty="0">
                <a:solidFill>
                  <a:schemeClr val="tx1"/>
                </a:solidFill>
                <a:latin typeface="Book Antiqua" panose="02040602050305030304" pitchFamily="18" charset="0"/>
              </a:rPr>
              <a:t>UN Special Rapporteur (2020): </a:t>
            </a:r>
            <a:r>
              <a:rPr lang="en-US" sz="2000" i="1" dirty="0">
                <a:solidFill>
                  <a:schemeClr val="tx1"/>
                </a:solidFill>
                <a:latin typeface="Book Antiqua" panose="02040602050305030304" pitchFamily="18" charset="0"/>
              </a:rPr>
              <a:t>“The international supervision of the 53-year-old Israeli occupation of Palestine illustrates that, between international law and accountability, there is an enormous gap between promise and performance. </a:t>
            </a:r>
            <a:r>
              <a:rPr lang="en-US" sz="2000" b="1" i="1" u="sng" dirty="0">
                <a:solidFill>
                  <a:schemeClr val="tx1"/>
                </a:solidFill>
                <a:latin typeface="Book Antiqua" panose="02040602050305030304" pitchFamily="18" charset="0"/>
              </a:rPr>
              <a:t>International law should not be an umbrella that folds up when it rains</a:t>
            </a:r>
            <a:r>
              <a:rPr lang="en-US" sz="2000" i="1" dirty="0">
                <a:solidFill>
                  <a:schemeClr val="tx1"/>
                </a:solidFill>
                <a:latin typeface="Book Antiqua" panose="02040602050305030304" pitchFamily="18" charset="0"/>
              </a:rPr>
              <a:t>.”</a:t>
            </a:r>
          </a:p>
          <a:p>
            <a:endParaRPr lang="en-US" sz="2300" i="1" dirty="0">
              <a:solidFill>
                <a:schemeClr val="tx1"/>
              </a:solidFill>
              <a:latin typeface="Book Antiqua" panose="02040602050305030304" pitchFamily="18" charset="0"/>
            </a:endParaRPr>
          </a:p>
          <a:p>
            <a:endParaRPr lang="en-CA" sz="2300" dirty="0">
              <a:solidFill>
                <a:schemeClr val="tx1"/>
              </a:solidFill>
              <a:latin typeface="Book Antiqua" panose="02040602050305030304" pitchFamily="18" charset="0"/>
            </a:endParaRPr>
          </a:p>
          <a:p>
            <a:endParaRPr lang="en-CA" sz="23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63140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7EB792-A858-485B-893C-7C59FE493392}"/>
              </a:ext>
            </a:extLst>
          </p:cNvPr>
          <p:cNvSpPr>
            <a:spLocks noGrp="1"/>
          </p:cNvSpPr>
          <p:nvPr>
            <p:ph type="title"/>
          </p:nvPr>
        </p:nvSpPr>
        <p:spPr>
          <a:xfrm>
            <a:off x="113681" y="1115786"/>
            <a:ext cx="4312052" cy="4626428"/>
          </a:xfrm>
          <a:effectLst/>
        </p:spPr>
        <p:txBody>
          <a:bodyPr anchor="ctr">
            <a:normAutofit/>
          </a:bodyPr>
          <a:lstStyle/>
          <a:p>
            <a:pPr algn="r"/>
            <a:r>
              <a:rPr lang="en-US" sz="4000" dirty="0">
                <a:solidFill>
                  <a:schemeClr val="tx1"/>
                </a:solidFill>
                <a:latin typeface="Book Antiqua" pitchFamily="18" charset="0"/>
              </a:rPr>
              <a:t>If the Occupation</a:t>
            </a:r>
            <a:br>
              <a:rPr lang="en-CA" sz="4000" dirty="0">
                <a:solidFill>
                  <a:schemeClr val="tx1"/>
                </a:solidFill>
                <a:latin typeface="Book Antiqua" pitchFamily="18" charset="0"/>
              </a:rPr>
            </a:br>
            <a:r>
              <a:rPr lang="en-US" sz="4000" dirty="0">
                <a:solidFill>
                  <a:schemeClr val="tx1"/>
                </a:solidFill>
                <a:latin typeface="Book Antiqua" pitchFamily="18" charset="0"/>
              </a:rPr>
              <a:t>was already </a:t>
            </a:r>
            <a:br>
              <a:rPr lang="en-CA" sz="4000" dirty="0">
                <a:solidFill>
                  <a:schemeClr val="tx1"/>
                </a:solidFill>
                <a:latin typeface="Book Antiqua" pitchFamily="18" charset="0"/>
              </a:rPr>
            </a:br>
            <a:r>
              <a:rPr lang="en-US" sz="4000" dirty="0">
                <a:solidFill>
                  <a:schemeClr val="tx1"/>
                </a:solidFill>
                <a:latin typeface="Book Antiqua" pitchFamily="18" charset="0"/>
              </a:rPr>
              <a:t>Prolonged in 1980…</a:t>
            </a:r>
            <a:endParaRPr lang="en-CA" sz="4000" dirty="0">
              <a:solidFill>
                <a:schemeClr val="tx1"/>
              </a:solidFill>
              <a:latin typeface="Book Antiqua"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0C807-1C08-4760-B12E-B8968808A598}"/>
              </a:ext>
            </a:extLst>
          </p:cNvPr>
          <p:cNvSpPr>
            <a:spLocks noGrp="1"/>
          </p:cNvSpPr>
          <p:nvPr>
            <p:ph idx="1"/>
          </p:nvPr>
        </p:nvSpPr>
        <p:spPr>
          <a:xfrm>
            <a:off x="5036297" y="1973155"/>
            <a:ext cx="6771389" cy="4626428"/>
          </a:xfrm>
        </p:spPr>
        <p:txBody>
          <a:bodyPr anchor="ctr">
            <a:noAutofit/>
          </a:bodyPr>
          <a:lstStyle/>
          <a:p>
            <a:pPr marL="0" indent="0">
              <a:spcBef>
                <a:spcPts val="1800"/>
              </a:spcBef>
              <a:buNone/>
            </a:pPr>
            <a:r>
              <a:rPr lang="en-US" sz="3300" b="1" dirty="0">
                <a:solidFill>
                  <a:schemeClr val="tx1"/>
                </a:solidFill>
                <a:latin typeface="Book Antiqua" pitchFamily="18" charset="0"/>
              </a:rPr>
              <a:t>United Nations Security Council Resolution 476 (30 June 1980</a:t>
            </a:r>
            <a:r>
              <a:rPr lang="en-US" sz="3300" dirty="0">
                <a:solidFill>
                  <a:schemeClr val="tx1"/>
                </a:solidFill>
                <a:latin typeface="Book Antiqua" pitchFamily="18" charset="0"/>
              </a:rPr>
              <a:t>)</a:t>
            </a:r>
            <a:endParaRPr lang="en-CA" sz="3300" dirty="0">
              <a:solidFill>
                <a:schemeClr val="tx1"/>
              </a:solidFill>
              <a:latin typeface="Book Antiqua" pitchFamily="18" charset="0"/>
            </a:endParaRPr>
          </a:p>
          <a:p>
            <a:pPr marL="825750" lvl="0" indent="-514350">
              <a:spcBef>
                <a:spcPts val="1800"/>
              </a:spcBef>
              <a:buFont typeface="+mj-lt"/>
              <a:buAutoNum type="arabicPeriod"/>
            </a:pPr>
            <a:r>
              <a:rPr lang="en-US" sz="2000" dirty="0">
                <a:solidFill>
                  <a:schemeClr val="tx1"/>
                </a:solidFill>
                <a:latin typeface="Book Antiqua" pitchFamily="18" charset="0"/>
              </a:rPr>
              <a:t>“Reaffirms the </a:t>
            </a:r>
            <a:r>
              <a:rPr lang="en-US" sz="2000" b="1" u="sng" dirty="0">
                <a:solidFill>
                  <a:schemeClr val="tx1"/>
                </a:solidFill>
                <a:latin typeface="Book Antiqua" pitchFamily="18" charset="0"/>
              </a:rPr>
              <a:t>overriding necessity for ending the prolonged occupation </a:t>
            </a:r>
            <a:r>
              <a:rPr lang="en-US" sz="2000" dirty="0">
                <a:solidFill>
                  <a:schemeClr val="tx1"/>
                </a:solidFill>
                <a:latin typeface="Book Antiqua" pitchFamily="18" charset="0"/>
              </a:rPr>
              <a:t>of Arab territories occupied by Israeli since 1967, including Jerusalem;” </a:t>
            </a:r>
          </a:p>
          <a:p>
            <a:pPr marL="311400" lvl="0" indent="0">
              <a:spcBef>
                <a:spcPts val="1800"/>
              </a:spcBef>
              <a:buNone/>
            </a:pPr>
            <a:endParaRPr lang="en-CA" sz="2000" dirty="0">
              <a:solidFill>
                <a:schemeClr val="tx1"/>
              </a:solidFill>
              <a:latin typeface="Book Antiqua" pitchFamily="18" charset="0"/>
            </a:endParaRPr>
          </a:p>
          <a:p>
            <a:pPr marL="825750" lvl="0" indent="-514350">
              <a:buFont typeface="+mj-lt"/>
              <a:buAutoNum type="arabicPeriod"/>
            </a:pPr>
            <a:r>
              <a:rPr lang="en-US" sz="2000" dirty="0">
                <a:solidFill>
                  <a:schemeClr val="tx1"/>
                </a:solidFill>
                <a:latin typeface="Book Antiqua" pitchFamily="18" charset="0"/>
              </a:rPr>
              <a:t>“</a:t>
            </a:r>
            <a:r>
              <a:rPr lang="en-US" sz="2000" b="1" u="sng" dirty="0">
                <a:solidFill>
                  <a:schemeClr val="tx1"/>
                </a:solidFill>
                <a:latin typeface="Book Antiqua" pitchFamily="18" charset="0"/>
              </a:rPr>
              <a:t>Strongly deplores </a:t>
            </a:r>
            <a:r>
              <a:rPr lang="en-US" sz="2000" dirty="0">
                <a:solidFill>
                  <a:schemeClr val="tx1"/>
                </a:solidFill>
                <a:latin typeface="Book Antiqua" pitchFamily="18" charset="0"/>
              </a:rPr>
              <a:t>the </a:t>
            </a:r>
            <a:r>
              <a:rPr lang="en-US" sz="2000" b="1" u="sng" dirty="0">
                <a:solidFill>
                  <a:schemeClr val="tx1"/>
                </a:solidFill>
                <a:latin typeface="Book Antiqua" pitchFamily="18" charset="0"/>
              </a:rPr>
              <a:t>continued refusal of Israel</a:t>
            </a:r>
            <a:r>
              <a:rPr lang="en-US" sz="2000" dirty="0">
                <a:solidFill>
                  <a:schemeClr val="tx1"/>
                </a:solidFill>
                <a:latin typeface="Book Antiqua" pitchFamily="18" charset="0"/>
              </a:rPr>
              <a:t>, the occupying power, </a:t>
            </a:r>
            <a:r>
              <a:rPr lang="en-US" sz="2000" b="1" u="sng" dirty="0">
                <a:solidFill>
                  <a:schemeClr val="tx1"/>
                </a:solidFill>
                <a:latin typeface="Book Antiqua" pitchFamily="18" charset="0"/>
              </a:rPr>
              <a:t>to comply with the relevant resolutions of the Security Council and the General Assembly</a:t>
            </a:r>
            <a:r>
              <a:rPr lang="en-US" sz="2000" dirty="0">
                <a:solidFill>
                  <a:schemeClr val="tx1"/>
                </a:solidFill>
                <a:latin typeface="Book Antiqua" pitchFamily="18" charset="0"/>
              </a:rPr>
              <a:t>…”</a:t>
            </a:r>
            <a:endParaRPr lang="en-CA" sz="2000" dirty="0">
              <a:solidFill>
                <a:schemeClr val="tx1"/>
              </a:solidFill>
              <a:latin typeface="Book Antiqua" pitchFamily="18" charset="0"/>
            </a:endParaRPr>
          </a:p>
          <a:p>
            <a:endParaRPr lang="en-US" sz="2300" i="1" dirty="0">
              <a:solidFill>
                <a:schemeClr val="tx1"/>
              </a:solidFill>
              <a:latin typeface="Book Antiqua" panose="02040602050305030304" pitchFamily="18" charset="0"/>
            </a:endParaRPr>
          </a:p>
          <a:p>
            <a:endParaRPr lang="en-CA" sz="2300" dirty="0">
              <a:solidFill>
                <a:schemeClr val="tx1"/>
              </a:solidFill>
              <a:latin typeface="Book Antiqua" panose="02040602050305030304" pitchFamily="18" charset="0"/>
            </a:endParaRPr>
          </a:p>
          <a:p>
            <a:endParaRPr lang="en-CA" sz="23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63140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26B5-9E1F-4AFC-B5F6-BD0C819CFA78}"/>
              </a:ext>
            </a:extLst>
          </p:cNvPr>
          <p:cNvSpPr>
            <a:spLocks noGrp="1"/>
          </p:cNvSpPr>
          <p:nvPr>
            <p:ph type="title"/>
          </p:nvPr>
        </p:nvSpPr>
        <p:spPr>
          <a:xfrm>
            <a:off x="3448050" y="2766218"/>
            <a:ext cx="6642100" cy="1325563"/>
          </a:xfrm>
        </p:spPr>
        <p:txBody>
          <a:bodyPr>
            <a:normAutofit/>
          </a:bodyPr>
          <a:lstStyle/>
          <a:p>
            <a:pPr algn="ctr"/>
            <a:r>
              <a:rPr lang="en-US" dirty="0">
                <a:solidFill>
                  <a:schemeClr val="tx1"/>
                </a:solidFill>
                <a:latin typeface="Book Antiqua" panose="02040602050305030304" pitchFamily="18" charset="0"/>
              </a:rPr>
              <a:t>W</a:t>
            </a:r>
            <a:r>
              <a:rPr lang="en-CA" dirty="0">
                <a:solidFill>
                  <a:schemeClr val="tx1"/>
                </a:solidFill>
                <a:latin typeface="Book Antiqua" panose="02040602050305030304" pitchFamily="18" charset="0"/>
              </a:rPr>
              <a:t>hat Lies Ahead?</a:t>
            </a:r>
          </a:p>
        </p:txBody>
      </p:sp>
      <p:cxnSp>
        <p:nvCxnSpPr>
          <p:cNvPr id="6" name="Straight Connector 5">
            <a:extLst>
              <a:ext uri="{FF2B5EF4-FFF2-40B4-BE49-F238E27FC236}">
                <a16:creationId xmlns:a16="http://schemas.microsoft.com/office/drawing/2014/main" id="{89A5AE9F-A78E-4095-89EF-E67BEC5EB1E3}"/>
              </a:ext>
            </a:extLst>
          </p:cNvPr>
          <p:cNvCxnSpPr/>
          <p:nvPr/>
        </p:nvCxnSpPr>
        <p:spPr>
          <a:xfrm>
            <a:off x="3657600" y="956187"/>
            <a:ext cx="0" cy="494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32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7C6EB9AE-323A-40F1-A23F-2DA547C3E1A2}"/>
              </a:ext>
            </a:extLst>
          </p:cNvPr>
          <p:cNvPicPr>
            <a:picLocks noChangeAspect="1"/>
          </p:cNvPicPr>
          <p:nvPr/>
        </p:nvPicPr>
        <p:blipFill rotWithShape="1">
          <a:blip r:embed="rId3">
            <a:extLst>
              <a:ext uri="{28A0092B-C50C-407E-A947-70E740481C1C}">
                <a14:useLocalDpi xmlns:a14="http://schemas.microsoft.com/office/drawing/2010/main" val="0"/>
              </a:ext>
            </a:extLst>
          </a:blip>
          <a:srcRect l="16374" r="33626"/>
          <a:stretch/>
        </p:blipFill>
        <p:spPr>
          <a:xfrm>
            <a:off x="6096000" y="10"/>
            <a:ext cx="6096000" cy="6857990"/>
          </a:xfrm>
          <a:prstGeom prst="rect">
            <a:avLst/>
          </a:prstGeom>
        </p:spPr>
      </p:pic>
      <p:sp useBgFill="1">
        <p:nvSpPr>
          <p:cNvPr id="15" name="Rectangle 14">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1118D-184D-4714-9F30-FF7289476386}"/>
              </a:ext>
            </a:extLst>
          </p:cNvPr>
          <p:cNvSpPr>
            <a:spLocks noGrp="1"/>
          </p:cNvSpPr>
          <p:nvPr>
            <p:ph type="title"/>
          </p:nvPr>
        </p:nvSpPr>
        <p:spPr>
          <a:xfrm>
            <a:off x="307910" y="419878"/>
            <a:ext cx="5384967" cy="1270810"/>
          </a:xfrm>
        </p:spPr>
        <p:txBody>
          <a:bodyPr>
            <a:normAutofit/>
          </a:bodyPr>
          <a:lstStyle/>
          <a:p>
            <a:r>
              <a:rPr lang="en-CA" sz="3800" dirty="0">
                <a:solidFill>
                  <a:schemeClr val="tx1"/>
                </a:solidFill>
                <a:latin typeface="Book Antiqua" panose="02040602050305030304" pitchFamily="18" charset="0"/>
              </a:rPr>
              <a:t>UN Secretary General Kofi Annan in 2006:</a:t>
            </a:r>
          </a:p>
        </p:txBody>
      </p:sp>
      <p:sp>
        <p:nvSpPr>
          <p:cNvPr id="3" name="Content Placeholder 2">
            <a:extLst>
              <a:ext uri="{FF2B5EF4-FFF2-40B4-BE49-F238E27FC236}">
                <a16:creationId xmlns:a16="http://schemas.microsoft.com/office/drawing/2014/main" id="{885CA94C-DC6A-4DE5-B708-BB500D7F1E4E}"/>
              </a:ext>
            </a:extLst>
          </p:cNvPr>
          <p:cNvSpPr>
            <a:spLocks noGrp="1"/>
          </p:cNvSpPr>
          <p:nvPr>
            <p:ph idx="1"/>
          </p:nvPr>
        </p:nvSpPr>
        <p:spPr>
          <a:xfrm>
            <a:off x="419878" y="1875453"/>
            <a:ext cx="5272999" cy="4301510"/>
          </a:xfrm>
        </p:spPr>
        <p:txBody>
          <a:bodyPr>
            <a:normAutofit/>
          </a:bodyPr>
          <a:lstStyle/>
          <a:p>
            <a:pPr marL="0" indent="0">
              <a:buNone/>
            </a:pPr>
            <a:r>
              <a:rPr lang="en-US" sz="2600" dirty="0">
                <a:solidFill>
                  <a:schemeClr val="tx1"/>
                </a:solidFill>
                <a:latin typeface="Book Antiqua" panose="02040602050305030304" pitchFamily="18" charset="0"/>
              </a:rPr>
              <a:t>“The failure to achieve an Arab-Israeli peace is a core source of frustration and instability in the region…the Israeli-Palestinian conflict is not simply one unresolved problem among many. </a:t>
            </a:r>
            <a:r>
              <a:rPr lang="en-US" sz="2600" u="sng" dirty="0">
                <a:solidFill>
                  <a:schemeClr val="tx1"/>
                </a:solidFill>
                <a:latin typeface="Book Antiqua" panose="02040602050305030304" pitchFamily="18" charset="0"/>
              </a:rPr>
              <a:t>No other issue carries such a powerful symbolic and emotional charge affecting people far from the zone of conflict</a:t>
            </a:r>
            <a:r>
              <a:rPr lang="en-US" sz="2600" dirty="0">
                <a:solidFill>
                  <a:schemeClr val="tx1"/>
                </a:solidFill>
                <a:latin typeface="Book Antiqua" panose="02040602050305030304" pitchFamily="18" charset="0"/>
              </a:rPr>
              <a:t>.” </a:t>
            </a:r>
            <a:endParaRPr lang="en-CA" sz="26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65958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71A4C5C9-7DF5-4804-8914-24E0C58D292A}"/>
              </a:ext>
            </a:extLst>
          </p:cNvPr>
          <p:cNvPicPr>
            <a:picLocks noChangeAspect="1"/>
          </p:cNvPicPr>
          <p:nvPr/>
        </p:nvPicPr>
        <p:blipFill rotWithShape="1">
          <a:blip r:embed="rId3">
            <a:extLst>
              <a:ext uri="{28A0092B-C50C-407E-A947-70E740481C1C}">
                <a14:useLocalDpi xmlns:a14="http://schemas.microsoft.com/office/drawing/2010/main" val="0"/>
              </a:ext>
            </a:extLst>
          </a:blip>
          <a:srcRect l="34139" r="13639"/>
          <a:stretch/>
        </p:blipFill>
        <p:spPr>
          <a:xfrm>
            <a:off x="6096000" y="10"/>
            <a:ext cx="6096000" cy="6857990"/>
          </a:xfrm>
          <a:prstGeom prst="rect">
            <a:avLst/>
          </a:prstGeom>
        </p:spPr>
      </p:pic>
      <p:sp useBgFill="1">
        <p:nvSpPr>
          <p:cNvPr id="10" name="Rectangle 9">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1118D-184D-4714-9F30-FF7289476386}"/>
              </a:ext>
            </a:extLst>
          </p:cNvPr>
          <p:cNvSpPr>
            <a:spLocks noGrp="1"/>
          </p:cNvSpPr>
          <p:nvPr>
            <p:ph type="title"/>
          </p:nvPr>
        </p:nvSpPr>
        <p:spPr>
          <a:xfrm>
            <a:off x="410548" y="373224"/>
            <a:ext cx="5475901" cy="1317464"/>
          </a:xfrm>
        </p:spPr>
        <p:txBody>
          <a:bodyPr>
            <a:normAutofit/>
          </a:bodyPr>
          <a:lstStyle/>
          <a:p>
            <a:r>
              <a:rPr lang="en-US" sz="3400" dirty="0">
                <a:solidFill>
                  <a:schemeClr val="tx1"/>
                </a:solidFill>
                <a:latin typeface="Book Antiqua" panose="02040602050305030304" pitchFamily="18" charset="0"/>
              </a:rPr>
              <a:t>Daniel Levy, former Israeli peace process negotiator:</a:t>
            </a:r>
            <a:endParaRPr lang="en-CA" sz="3400"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885CA94C-DC6A-4DE5-B708-BB500D7F1E4E}"/>
              </a:ext>
            </a:extLst>
          </p:cNvPr>
          <p:cNvSpPr>
            <a:spLocks noGrp="1"/>
          </p:cNvSpPr>
          <p:nvPr>
            <p:ph idx="1"/>
          </p:nvPr>
        </p:nvSpPr>
        <p:spPr>
          <a:xfrm>
            <a:off x="410548" y="1772816"/>
            <a:ext cx="5262464" cy="4793085"/>
          </a:xfrm>
        </p:spPr>
        <p:txBody>
          <a:bodyPr>
            <a:noAutofit/>
          </a:bodyPr>
          <a:lstStyle/>
          <a:p>
            <a:pPr marL="0" indent="0">
              <a:buNone/>
            </a:pPr>
            <a:r>
              <a:rPr lang="en-US" sz="2300" dirty="0">
                <a:solidFill>
                  <a:schemeClr val="tx1"/>
                </a:solidFill>
                <a:latin typeface="Book Antiqua" panose="02040602050305030304" pitchFamily="18" charset="0"/>
              </a:rPr>
              <a:t>“Human rights and international  legality should be our guiding star and no longer be subordinated to maintaining a peace process that has so palpably failed to deliver. That means, for instance, backing Palestinian and Israeli human rights defenders, backing serious investigations into grave human rights violations, including at the International Criminal Court, and prioritizing a permanent ceasefire to protect civilians, in particular in Gaza and southern Israel.” </a:t>
            </a:r>
            <a:endParaRPr lang="en-CA" sz="23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47366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838200" y="1115786"/>
            <a:ext cx="3473851" cy="4626428"/>
          </a:xfrm>
          <a:effectLst/>
        </p:spPr>
        <p:txBody>
          <a:bodyPr anchor="ctr">
            <a:normAutofit/>
          </a:bodyPr>
          <a:lstStyle/>
          <a:p>
            <a:pPr algn="r"/>
            <a:r>
              <a:rPr lang="en-US" sz="6000" dirty="0">
                <a:latin typeface="Book Antiqua" panose="02040602050305030304" pitchFamily="18" charset="0"/>
              </a:rPr>
              <a:t>The Endgame </a:t>
            </a:r>
            <a:endParaRPr lang="en-CA" sz="6000" b="1"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2" y="-300038"/>
            <a:ext cx="6947808" cy="7358063"/>
          </a:xfrm>
        </p:spPr>
        <p:txBody>
          <a:bodyPr anchor="ctr">
            <a:normAutofit/>
          </a:bodyPr>
          <a:lstStyle/>
          <a:p>
            <a:pPr marL="0" indent="0" algn="ctr">
              <a:buNone/>
            </a:pPr>
            <a:r>
              <a:rPr lang="en-US" sz="3200" b="1" dirty="0">
                <a:latin typeface="Book Antiqua" panose="02040602050305030304" pitchFamily="18" charset="0"/>
              </a:rPr>
              <a:t>The five possible solutions/futures for Israel and Palestine</a:t>
            </a:r>
          </a:p>
          <a:p>
            <a:pPr marL="0" indent="0" algn="ctr">
              <a:buNone/>
            </a:pPr>
            <a:endParaRPr lang="en-US" sz="1600" b="1" dirty="0">
              <a:latin typeface="Book Antiqua" panose="02040602050305030304" pitchFamily="18" charset="0"/>
            </a:endParaRPr>
          </a:p>
          <a:p>
            <a:pPr lvl="1"/>
            <a:r>
              <a:rPr lang="en-US" dirty="0">
                <a:latin typeface="Book Antiqua" panose="02040602050305030304" pitchFamily="18" charset="0"/>
              </a:rPr>
              <a:t>Genuine Two State Solution, based on 1967 borders</a:t>
            </a:r>
          </a:p>
          <a:p>
            <a:pPr lvl="1"/>
            <a:r>
              <a:rPr lang="en-US" dirty="0">
                <a:latin typeface="Book Antiqua" panose="02040602050305030304" pitchFamily="18" charset="0"/>
              </a:rPr>
              <a:t>One Democratic Bi-National State: Equal Rights for All</a:t>
            </a:r>
          </a:p>
          <a:p>
            <a:pPr lvl="1"/>
            <a:r>
              <a:rPr lang="en-US" dirty="0">
                <a:latin typeface="Book Antiqua" panose="02040602050305030304" pitchFamily="18" charset="0"/>
              </a:rPr>
              <a:t>One and a Half State Solution: The Trump Plan</a:t>
            </a:r>
          </a:p>
          <a:p>
            <a:pPr lvl="1"/>
            <a:r>
              <a:rPr lang="en-US" dirty="0">
                <a:latin typeface="Book Antiqua" panose="02040602050305030304" pitchFamily="18" charset="0"/>
              </a:rPr>
              <a:t>One Unequal State: Annexation without Rights</a:t>
            </a:r>
          </a:p>
          <a:p>
            <a:pPr lvl="1"/>
            <a:r>
              <a:rPr lang="en-US" dirty="0">
                <a:latin typeface="Book Antiqua" panose="02040602050305030304" pitchFamily="18" charset="0"/>
              </a:rPr>
              <a:t>The Status Quo: Managing the Occupation, with </a:t>
            </a:r>
            <a:r>
              <a:rPr lang="en-US" i="1" dirty="0">
                <a:latin typeface="Book Antiqua" panose="02040602050305030304" pitchFamily="18" charset="0"/>
              </a:rPr>
              <a:t>de facto </a:t>
            </a:r>
            <a:r>
              <a:rPr lang="en-US" dirty="0">
                <a:latin typeface="Book Antiqua" panose="02040602050305030304" pitchFamily="18" charset="0"/>
              </a:rPr>
              <a:t>annexation continuing</a:t>
            </a:r>
            <a:endParaRPr lang="en-CA" dirty="0">
              <a:latin typeface="Book Antiqua" panose="02040602050305030304" pitchFamily="18" charset="0"/>
            </a:endParaRPr>
          </a:p>
        </p:txBody>
      </p:sp>
    </p:spTree>
    <p:extLst>
      <p:ext uri="{BB962C8B-B14F-4D97-AF65-F5344CB8AC3E}">
        <p14:creationId xmlns:p14="http://schemas.microsoft.com/office/powerpoint/2010/main" val="283969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26416-61C7-4318-90C3-E84544520501}"/>
              </a:ext>
            </a:extLst>
          </p:cNvPr>
          <p:cNvPicPr>
            <a:picLocks noChangeAspect="1"/>
          </p:cNvPicPr>
          <p:nvPr/>
        </p:nvPicPr>
        <p:blipFill rotWithShape="1">
          <a:blip r:embed="rId3">
            <a:extLst>
              <a:ext uri="{28A0092B-C50C-407E-A947-70E740481C1C}">
                <a14:useLocalDpi xmlns:a14="http://schemas.microsoft.com/office/drawing/2010/main" val="0"/>
              </a:ext>
            </a:extLst>
          </a:blip>
          <a:srcRect r="8589"/>
          <a:stretch/>
        </p:blipFill>
        <p:spPr>
          <a:xfrm>
            <a:off x="7552944" y="10"/>
            <a:ext cx="4639056" cy="6857990"/>
          </a:xfrm>
          <a:prstGeom prst="rect">
            <a:avLst/>
          </a:prstGeom>
        </p:spPr>
      </p:pic>
      <p:sp useBgFill="1">
        <p:nvSpPr>
          <p:cNvPr id="10" name="Rectangle 9">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8C227-B8A0-4EAC-B044-0D31B6FDB99F}"/>
              </a:ext>
            </a:extLst>
          </p:cNvPr>
          <p:cNvSpPr>
            <a:spLocks noGrp="1"/>
          </p:cNvSpPr>
          <p:nvPr>
            <p:ph type="title"/>
          </p:nvPr>
        </p:nvSpPr>
        <p:spPr>
          <a:xfrm>
            <a:off x="838201" y="365125"/>
            <a:ext cx="6361590" cy="1325563"/>
          </a:xfrm>
        </p:spPr>
        <p:txBody>
          <a:bodyPr>
            <a:normAutofit fontScale="90000"/>
          </a:bodyPr>
          <a:lstStyle/>
          <a:p>
            <a:r>
              <a:rPr lang="en-US" dirty="0">
                <a:latin typeface="Book Antiqua" panose="02040602050305030304" pitchFamily="18" charset="0"/>
              </a:rPr>
              <a:t>2020: Obama Reflects</a:t>
            </a:r>
            <a:endParaRPr lang="en-CA"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FA928CCC-63BE-4102-9DE4-9AE3E01CB0B8}"/>
              </a:ext>
            </a:extLst>
          </p:cNvPr>
          <p:cNvSpPr>
            <a:spLocks noGrp="1"/>
          </p:cNvSpPr>
          <p:nvPr>
            <p:ph idx="1"/>
          </p:nvPr>
        </p:nvSpPr>
        <p:spPr>
          <a:xfrm>
            <a:off x="1120000" y="1825625"/>
            <a:ext cx="6079791" cy="4351338"/>
          </a:xfrm>
        </p:spPr>
        <p:txBody>
          <a:bodyPr>
            <a:normAutofit lnSpcReduction="10000"/>
          </a:bodyPr>
          <a:lstStyle/>
          <a:p>
            <a:pPr marL="0" indent="0">
              <a:buNone/>
            </a:pPr>
            <a:r>
              <a:rPr lang="en-US" sz="2400" i="1" dirty="0">
                <a:latin typeface="Book Antiqua" panose="02040602050305030304" pitchFamily="18" charset="0"/>
              </a:rPr>
              <a:t>“…[J]</a:t>
            </a:r>
            <a:r>
              <a:rPr lang="en-US" sz="2400" i="1" dirty="0" err="1">
                <a:latin typeface="Book Antiqua" panose="02040602050305030304" pitchFamily="18" charset="0"/>
              </a:rPr>
              <a:t>ust</a:t>
            </a:r>
            <a:r>
              <a:rPr lang="en-US" sz="2400" i="1" dirty="0">
                <a:latin typeface="Book Antiqua" panose="02040602050305030304" pitchFamily="18" charset="0"/>
              </a:rPr>
              <a:t> about every country in the world considered Israel’s continued occupation of the Palestinian territories to be a violation of international law. </a:t>
            </a:r>
          </a:p>
          <a:p>
            <a:pPr marL="0" indent="0">
              <a:buNone/>
            </a:pPr>
            <a:r>
              <a:rPr lang="en-US" sz="2400" i="1" dirty="0">
                <a:latin typeface="Book Antiqua" panose="02040602050305030304" pitchFamily="18" charset="0"/>
              </a:rPr>
              <a:t>As a result, our diplomats found themselves in the awkward position of having to defend Israel for actions that we ourselves opposed. US officials also had to explain why it wasn’t hypocritical for us to press countries like China or Iran on their human rights records while showing little concern for the rights of Palestinians.”</a:t>
            </a:r>
          </a:p>
          <a:p>
            <a:pPr marL="0" indent="0" algn="r">
              <a:buNone/>
            </a:pPr>
            <a:r>
              <a:rPr lang="en-US" sz="2400" i="1" dirty="0">
                <a:latin typeface="Book Antiqua" panose="02040602050305030304" pitchFamily="18" charset="0"/>
              </a:rPr>
              <a:t>- A Promised Land</a:t>
            </a:r>
            <a:r>
              <a:rPr lang="en-US" sz="2400" dirty="0">
                <a:latin typeface="Book Antiqua" panose="02040602050305030304" pitchFamily="18" charset="0"/>
              </a:rPr>
              <a:t>, p. 627</a:t>
            </a:r>
            <a:endParaRPr lang="en-CA" sz="2400" dirty="0">
              <a:latin typeface="Book Antiqua" panose="02040602050305030304" pitchFamily="18" charset="0"/>
            </a:endParaRPr>
          </a:p>
        </p:txBody>
      </p:sp>
    </p:spTree>
    <p:extLst>
      <p:ext uri="{BB962C8B-B14F-4D97-AF65-F5344CB8AC3E}">
        <p14:creationId xmlns:p14="http://schemas.microsoft.com/office/powerpoint/2010/main" val="60248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342245" y="-280307"/>
            <a:ext cx="4312051" cy="4626428"/>
          </a:xfrm>
          <a:effectLst/>
        </p:spPr>
        <p:txBody>
          <a:bodyPr anchor="ctr">
            <a:normAutofit/>
          </a:bodyPr>
          <a:lstStyle/>
          <a:p>
            <a:pPr algn="ctr"/>
            <a:r>
              <a:rPr lang="en-US" sz="4400" dirty="0">
                <a:latin typeface="Book Antiqua" panose="02040602050305030304" pitchFamily="18" charset="0"/>
              </a:rPr>
              <a:t>International Humanitarian Law</a:t>
            </a:r>
            <a:endParaRPr lang="en-CA" sz="4400" b="1"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2" y="557212"/>
            <a:ext cx="6947808" cy="6858000"/>
          </a:xfrm>
        </p:spPr>
        <p:txBody>
          <a:bodyPr anchor="ctr">
            <a:normAutofit/>
          </a:bodyPr>
          <a:lstStyle/>
          <a:p>
            <a:r>
              <a:rPr lang="en-US" dirty="0">
                <a:latin typeface="Book Antiqua" panose="02040602050305030304" pitchFamily="18" charset="0"/>
              </a:rPr>
              <a:t>IHL is the laws of war, codified in the:</a:t>
            </a:r>
          </a:p>
          <a:p>
            <a:pPr lvl="1"/>
            <a:r>
              <a:rPr lang="en-US" sz="2000" dirty="0">
                <a:latin typeface="Book Antiqua" panose="02040602050305030304" pitchFamily="18" charset="0"/>
              </a:rPr>
              <a:t>1907 </a:t>
            </a:r>
            <a:r>
              <a:rPr lang="en-US" sz="2000" i="1" dirty="0">
                <a:latin typeface="Book Antiqua" panose="02040602050305030304" pitchFamily="18" charset="0"/>
              </a:rPr>
              <a:t>Hague Regulations</a:t>
            </a:r>
          </a:p>
          <a:p>
            <a:pPr lvl="1"/>
            <a:r>
              <a:rPr lang="en-US" sz="2000" dirty="0">
                <a:latin typeface="Book Antiqua" panose="02040602050305030304" pitchFamily="18" charset="0"/>
              </a:rPr>
              <a:t>1949 </a:t>
            </a:r>
            <a:r>
              <a:rPr lang="en-US" sz="2000" i="1" dirty="0">
                <a:latin typeface="Book Antiqua" panose="02040602050305030304" pitchFamily="18" charset="0"/>
              </a:rPr>
              <a:t>Four Geneva Conventions</a:t>
            </a:r>
          </a:p>
          <a:p>
            <a:pPr lvl="1"/>
            <a:r>
              <a:rPr lang="en-US" sz="2000" dirty="0">
                <a:latin typeface="Book Antiqua" panose="02040602050305030304" pitchFamily="18" charset="0"/>
              </a:rPr>
              <a:t>1977 </a:t>
            </a:r>
            <a:r>
              <a:rPr lang="en-US" sz="2000" i="1" dirty="0">
                <a:latin typeface="Book Antiqua" panose="02040602050305030304" pitchFamily="18" charset="0"/>
              </a:rPr>
              <a:t>Additional Protocols, </a:t>
            </a:r>
            <a:r>
              <a:rPr lang="en-US" sz="2000" dirty="0">
                <a:latin typeface="Book Antiqua" panose="02040602050305030304" pitchFamily="18" charset="0"/>
              </a:rPr>
              <a:t>as well as in</a:t>
            </a:r>
          </a:p>
          <a:p>
            <a:pPr lvl="1"/>
            <a:r>
              <a:rPr lang="en-US" sz="2000" i="1" dirty="0">
                <a:latin typeface="Book Antiqua" panose="02040602050305030304" pitchFamily="18" charset="0"/>
              </a:rPr>
              <a:t>International Customary Law</a:t>
            </a:r>
          </a:p>
          <a:p>
            <a:r>
              <a:rPr lang="en-US" i="1" dirty="0">
                <a:latin typeface="Book Antiqua" panose="02040602050305030304" pitchFamily="18" charset="0"/>
              </a:rPr>
              <a:t>Fourth Geneva Convention</a:t>
            </a:r>
            <a:r>
              <a:rPr lang="en-US" dirty="0">
                <a:latin typeface="Book Antiqua" panose="02040602050305030304" pitchFamily="18" charset="0"/>
              </a:rPr>
              <a:t>: Protection of civilians under occupation</a:t>
            </a:r>
          </a:p>
          <a:p>
            <a:r>
              <a:rPr lang="en-US" dirty="0">
                <a:latin typeface="Book Antiqua" panose="02040602050305030304" pitchFamily="18" charset="0"/>
              </a:rPr>
              <a:t>International  Committee of the Red Cross: Institutional protector and interpreter of IHL</a:t>
            </a:r>
          </a:p>
          <a:p>
            <a:r>
              <a:rPr lang="en-US" dirty="0">
                <a:latin typeface="Book Antiqua" panose="02040602050305030304" pitchFamily="18" charset="0"/>
              </a:rPr>
              <a:t>International Court of Justice: In the 2004 </a:t>
            </a:r>
            <a:r>
              <a:rPr lang="en-US" i="1" dirty="0">
                <a:latin typeface="Book Antiqua" panose="02040602050305030304" pitchFamily="18" charset="0"/>
              </a:rPr>
              <a:t>Wall Advisory Opinion</a:t>
            </a:r>
            <a:r>
              <a:rPr lang="en-US" dirty="0">
                <a:latin typeface="Book Antiqua" panose="02040602050305030304" pitchFamily="18" charset="0"/>
              </a:rPr>
              <a:t>, the ICJ stated that IHRL and IHL both apply to the OPT, and Israel must honour both. </a:t>
            </a:r>
          </a:p>
          <a:p>
            <a:pPr marL="0" indent="0">
              <a:buNone/>
            </a:pPr>
            <a:endParaRPr lang="en-US" dirty="0">
              <a:latin typeface="Book Antiqua" panose="02040602050305030304" pitchFamily="18" charset="0"/>
            </a:endParaRPr>
          </a:p>
          <a:p>
            <a:pPr marL="2286000" lvl="5" indent="0">
              <a:buNone/>
            </a:pPr>
            <a:endParaRPr lang="en-CA" dirty="0">
              <a:latin typeface="Book Antiqua" panose="02040602050305030304" pitchFamily="18" charset="0"/>
            </a:endParaRPr>
          </a:p>
        </p:txBody>
      </p:sp>
      <p:pic>
        <p:nvPicPr>
          <p:cNvPr id="5" name="Picture 4" descr="Text, letter, whiteboard&#10;&#10;Description automatically generated">
            <a:extLst>
              <a:ext uri="{FF2B5EF4-FFF2-40B4-BE49-F238E27FC236}">
                <a16:creationId xmlns:a16="http://schemas.microsoft.com/office/drawing/2014/main" id="{27235841-D2D1-4F6D-94A8-62F452655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833" y="3230335"/>
            <a:ext cx="1924874" cy="2792186"/>
          </a:xfrm>
          <a:prstGeom prst="rect">
            <a:avLst/>
          </a:prstGeom>
        </p:spPr>
      </p:pic>
    </p:spTree>
    <p:extLst>
      <p:ext uri="{BB962C8B-B14F-4D97-AF65-F5344CB8AC3E}">
        <p14:creationId xmlns:p14="http://schemas.microsoft.com/office/powerpoint/2010/main" val="413688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740923" y="204280"/>
            <a:ext cx="3473851" cy="3446487"/>
          </a:xfrm>
          <a:effectLst/>
        </p:spPr>
        <p:txBody>
          <a:bodyPr anchor="ctr">
            <a:normAutofit/>
          </a:bodyPr>
          <a:lstStyle/>
          <a:p>
            <a:pPr algn="ctr"/>
            <a:r>
              <a:rPr lang="en-US" sz="4400" dirty="0">
                <a:solidFill>
                  <a:schemeClr val="tx1"/>
                </a:solidFill>
                <a:latin typeface="Book Antiqua" panose="02040602050305030304" pitchFamily="18" charset="0"/>
              </a:rPr>
              <a:t>International Human Rights Law</a:t>
            </a:r>
            <a:endParaRPr lang="en-CA" sz="44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1" y="896491"/>
            <a:ext cx="6837649" cy="5712717"/>
          </a:xfrm>
        </p:spPr>
        <p:txBody>
          <a:bodyPr anchor="ctr">
            <a:noAutofit/>
          </a:bodyPr>
          <a:lstStyle/>
          <a:p>
            <a:pPr>
              <a:buNone/>
            </a:pPr>
            <a:endParaRPr lang="en-CA" sz="2400" dirty="0">
              <a:solidFill>
                <a:srgbClr val="ECECEC"/>
              </a:solidFill>
              <a:latin typeface="Book Antiqua" pitchFamily="18" charset="0"/>
            </a:endParaRPr>
          </a:p>
          <a:p>
            <a:r>
              <a:rPr lang="en-US" sz="2400" dirty="0" err="1">
                <a:solidFill>
                  <a:srgbClr val="ECECEC"/>
                </a:solidFill>
                <a:latin typeface="Book Antiqua" pitchFamily="18" charset="0"/>
              </a:rPr>
              <a:t>IHRL</a:t>
            </a:r>
            <a:r>
              <a:rPr lang="en-US" sz="2400" dirty="0">
                <a:solidFill>
                  <a:srgbClr val="ECECEC"/>
                </a:solidFill>
                <a:latin typeface="Book Antiqua" pitchFamily="18" charset="0"/>
              </a:rPr>
              <a:t> is codified in:</a:t>
            </a:r>
            <a:endParaRPr lang="en-CA" sz="2400" dirty="0">
              <a:solidFill>
                <a:srgbClr val="ECECEC"/>
              </a:solidFill>
              <a:latin typeface="Book Antiqua" pitchFamily="18" charset="0"/>
            </a:endParaRPr>
          </a:p>
          <a:p>
            <a:pPr lvl="1"/>
            <a:r>
              <a:rPr lang="en-US" sz="2000" i="1" dirty="0">
                <a:solidFill>
                  <a:srgbClr val="ECECEC"/>
                </a:solidFill>
                <a:latin typeface="Book Antiqua" pitchFamily="18" charset="0"/>
              </a:rPr>
              <a:t>1948 Universal Declaration of Human Rights</a:t>
            </a:r>
            <a:endParaRPr lang="en-CA" sz="2000" i="1" dirty="0">
              <a:solidFill>
                <a:srgbClr val="ECECEC"/>
              </a:solidFill>
              <a:latin typeface="Book Antiqua" pitchFamily="18" charset="0"/>
            </a:endParaRPr>
          </a:p>
          <a:p>
            <a:pPr lvl="1"/>
            <a:r>
              <a:rPr lang="en-US" sz="2000" i="1" dirty="0">
                <a:solidFill>
                  <a:srgbClr val="ECECEC"/>
                </a:solidFill>
                <a:latin typeface="Book Antiqua" pitchFamily="18" charset="0"/>
              </a:rPr>
              <a:t> Two 1966 International Covenants </a:t>
            </a:r>
            <a:endParaRPr lang="en-CA" sz="2000" i="1" dirty="0">
              <a:solidFill>
                <a:srgbClr val="ECECEC"/>
              </a:solidFill>
              <a:latin typeface="Book Antiqua" pitchFamily="18" charset="0"/>
            </a:endParaRPr>
          </a:p>
          <a:p>
            <a:pPr lvl="1"/>
            <a:r>
              <a:rPr lang="en-US" sz="2000" i="1" dirty="0">
                <a:solidFill>
                  <a:srgbClr val="ECECEC"/>
                </a:solidFill>
                <a:latin typeface="Book Antiqua" pitchFamily="18" charset="0"/>
              </a:rPr>
              <a:t>Nine other international human rights treaties</a:t>
            </a:r>
            <a:endParaRPr lang="en-CA" sz="2000" i="1" dirty="0">
              <a:solidFill>
                <a:srgbClr val="ECECEC"/>
              </a:solidFill>
              <a:latin typeface="Book Antiqua" pitchFamily="18" charset="0"/>
            </a:endParaRPr>
          </a:p>
          <a:p>
            <a:pPr lvl="0"/>
            <a:r>
              <a:rPr lang="en-US" sz="2400" dirty="0">
                <a:solidFill>
                  <a:srgbClr val="ECECEC"/>
                </a:solidFill>
                <a:latin typeface="Book Antiqua" pitchFamily="18" charset="0"/>
              </a:rPr>
              <a:t>Israel, as occupying power, is required to respect, protect + fulfill human rights of people under occupation</a:t>
            </a:r>
            <a:endParaRPr lang="en-CA" sz="2400" dirty="0">
              <a:solidFill>
                <a:srgbClr val="ECECEC"/>
              </a:solidFill>
              <a:latin typeface="Book Antiqua" pitchFamily="18" charset="0"/>
            </a:endParaRPr>
          </a:p>
          <a:p>
            <a:pPr lvl="0"/>
            <a:r>
              <a:rPr lang="en-US" sz="2400" dirty="0">
                <a:solidFill>
                  <a:srgbClr val="ECECEC"/>
                </a:solidFill>
                <a:latin typeface="Book Antiqua" pitchFamily="18" charset="0"/>
              </a:rPr>
              <a:t>This includes freedoms of expression, assembly, religion + fundamental guarantees of equality and non-discrimination </a:t>
            </a:r>
            <a:endParaRPr lang="en-CA" sz="2400" dirty="0">
              <a:solidFill>
                <a:srgbClr val="ECECEC"/>
              </a:solidFill>
              <a:latin typeface="Book Antiqua" pitchFamily="18" charset="0"/>
            </a:endParaRPr>
          </a:p>
          <a:p>
            <a:pPr lvl="0"/>
            <a:r>
              <a:rPr lang="en-US" sz="2400" dirty="0">
                <a:solidFill>
                  <a:srgbClr val="ECECEC"/>
                </a:solidFill>
                <a:latin typeface="Book Antiqua" pitchFamily="18" charset="0"/>
              </a:rPr>
              <a:t>Israel prohibited from treating protected population differently from others in comparable position (i.e., Jewish settlers) on grounds of race, religion, political opinion, etc. </a:t>
            </a:r>
            <a:endParaRPr lang="en-CA" sz="2400" dirty="0">
              <a:solidFill>
                <a:srgbClr val="ECECEC"/>
              </a:solidFill>
              <a:latin typeface="Book Antiqua" pitchFamily="18" charset="0"/>
            </a:endParaRPr>
          </a:p>
          <a:p>
            <a:endParaRPr lang="en-CA" sz="2400" dirty="0">
              <a:solidFill>
                <a:schemeClr val="tx1"/>
              </a:solidFill>
              <a:latin typeface="Book Antiqua" panose="02040602050305030304"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547711" y="3275722"/>
            <a:ext cx="2097662" cy="2793600"/>
          </a:xfrm>
          <a:prstGeom prst="rect">
            <a:avLst/>
          </a:prstGeom>
          <a:noFill/>
          <a:ln w="9525">
            <a:noFill/>
            <a:miter lim="800000"/>
            <a:headEnd/>
            <a:tailEnd/>
          </a:ln>
          <a:effectLst/>
        </p:spPr>
      </p:pic>
    </p:spTree>
    <p:extLst>
      <p:ext uri="{BB962C8B-B14F-4D97-AF65-F5344CB8AC3E}">
        <p14:creationId xmlns:p14="http://schemas.microsoft.com/office/powerpoint/2010/main" val="305335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solidFill>
                <a:latin typeface="Book Antiqua" panose="02040602050305030304" pitchFamily="18" charset="0"/>
              </a:rPr>
              <a:t>Importance of applying principles of IHRL and IHL to the conflict</a:t>
            </a:r>
            <a:endParaRPr lang="en-CA" sz="40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2" y="896491"/>
            <a:ext cx="6357251" cy="5712717"/>
          </a:xfrm>
        </p:spPr>
        <p:txBody>
          <a:bodyPr anchor="ctr">
            <a:noAutofit/>
          </a:bodyPr>
          <a:lstStyle/>
          <a:p>
            <a:pPr marL="457200" indent="-457200">
              <a:buFont typeface="+mj-lt"/>
              <a:buAutoNum type="arabicPeriod"/>
            </a:pPr>
            <a:r>
              <a:rPr lang="en-CA" sz="2400" dirty="0">
                <a:solidFill>
                  <a:schemeClr val="tx1"/>
                </a:solidFill>
                <a:latin typeface="Book Antiqua" panose="02040602050305030304" pitchFamily="18" charset="0"/>
              </a:rPr>
              <a:t>Israel/Palestine conflict is not only the most malignant and enduring of international conflicts, but also the most international of international conflicts</a:t>
            </a:r>
          </a:p>
          <a:p>
            <a:pPr marL="457200" indent="-457200">
              <a:buFont typeface="+mj-lt"/>
              <a:buAutoNum type="arabicPeriod"/>
            </a:pPr>
            <a:r>
              <a:rPr lang="en-CA" sz="2400" dirty="0">
                <a:solidFill>
                  <a:schemeClr val="tx1"/>
                </a:solidFill>
                <a:latin typeface="Book Antiqua" panose="02040602050305030304" pitchFamily="18" charset="0"/>
              </a:rPr>
              <a:t>Rich body of international law and values of equality to </a:t>
            </a:r>
            <a:r>
              <a:rPr lang="en-CA" sz="2400" dirty="0">
                <a:solidFill>
                  <a:srgbClr val="ECECEC"/>
                </a:solidFill>
                <a:latin typeface="Book Antiqua" panose="02040602050305030304" pitchFamily="18" charset="0"/>
              </a:rPr>
              <a:t>guide</a:t>
            </a:r>
            <a:r>
              <a:rPr lang="en-CA" sz="2400" dirty="0">
                <a:solidFill>
                  <a:schemeClr val="tx1"/>
                </a:solidFill>
                <a:latin typeface="Book Antiqua" panose="02040602050305030304" pitchFamily="18" charset="0"/>
              </a:rPr>
              <a:t> a just and lasting peace </a:t>
            </a:r>
          </a:p>
          <a:p>
            <a:pPr marL="457200" indent="-457200">
              <a:buFont typeface="+mj-lt"/>
              <a:buAutoNum type="arabicPeriod"/>
            </a:pPr>
            <a:r>
              <a:rPr lang="en-CA" sz="2400" dirty="0">
                <a:solidFill>
                  <a:schemeClr val="tx1"/>
                </a:solidFill>
                <a:latin typeface="Book Antiqua" panose="02040602050305030304" pitchFamily="18" charset="0"/>
              </a:rPr>
              <a:t>Strong international consensus on the application of the legal principles to I/P conflict</a:t>
            </a:r>
          </a:p>
          <a:p>
            <a:pPr marL="457200" indent="-457200">
              <a:buFont typeface="+mj-lt"/>
              <a:buAutoNum type="arabicPeriod"/>
            </a:pPr>
            <a:r>
              <a:rPr lang="en-CA" sz="2400" dirty="0">
                <a:solidFill>
                  <a:schemeClr val="tx1"/>
                </a:solidFill>
                <a:latin typeface="Book Antiqua" panose="02040602050305030304" pitchFamily="18" charset="0"/>
              </a:rPr>
              <a:t>Principles of international law have been strikingly absent from the ME peace process – </a:t>
            </a:r>
            <a:r>
              <a:rPr lang="en-CA" sz="2400" i="1" dirty="0">
                <a:solidFill>
                  <a:schemeClr val="tx1"/>
                </a:solidFill>
                <a:latin typeface="Book Antiqua" panose="02040602050305030304" pitchFamily="18" charset="0"/>
              </a:rPr>
              <a:t>Realpolitik </a:t>
            </a:r>
            <a:r>
              <a:rPr lang="en-CA" sz="2400" dirty="0">
                <a:solidFill>
                  <a:schemeClr val="tx1"/>
                </a:solidFill>
                <a:latin typeface="Book Antiqua" panose="02040602050305030304" pitchFamily="18" charset="0"/>
              </a:rPr>
              <a:t>has prevailed</a:t>
            </a:r>
          </a:p>
          <a:p>
            <a:pPr marL="457200" indent="-457200">
              <a:buFont typeface="+mj-lt"/>
              <a:buAutoNum type="arabicPeriod"/>
            </a:pPr>
            <a:r>
              <a:rPr lang="en-CA" sz="2400" dirty="0">
                <a:solidFill>
                  <a:schemeClr val="tx1"/>
                </a:solidFill>
                <a:latin typeface="Book Antiqua" panose="02040602050305030304" pitchFamily="18" charset="0"/>
              </a:rPr>
              <a:t>Would create a more level playing field between Israel and the Palestinians</a:t>
            </a:r>
          </a:p>
          <a:p>
            <a:endParaRPr lang="en-CA"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05335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0" y="1115786"/>
            <a:ext cx="4280451" cy="4626428"/>
          </a:xfrm>
          <a:effectLst/>
        </p:spPr>
        <p:txBody>
          <a:bodyPr anchor="ctr">
            <a:noAutofit/>
          </a:bodyPr>
          <a:lstStyle/>
          <a:p>
            <a:pPr algn="r"/>
            <a:r>
              <a:rPr lang="en-US" sz="3800" dirty="0">
                <a:latin typeface="Book Antiqua" pitchFamily="18" charset="0"/>
              </a:rPr>
              <a:t>International Law has been consistently </a:t>
            </a:r>
            <a:br>
              <a:rPr lang="en-CA" sz="3800" dirty="0">
                <a:latin typeface="Book Antiqua" pitchFamily="18" charset="0"/>
              </a:rPr>
            </a:br>
            <a:r>
              <a:rPr lang="en-US" sz="3800" dirty="0">
                <a:latin typeface="Book Antiqua" pitchFamily="18" charset="0"/>
              </a:rPr>
              <a:t>sidelined throughout </a:t>
            </a:r>
            <a:br>
              <a:rPr lang="en-CA" sz="3800" dirty="0">
                <a:latin typeface="Book Antiqua" pitchFamily="18" charset="0"/>
              </a:rPr>
            </a:br>
            <a:r>
              <a:rPr lang="en-US" sz="3800" dirty="0">
                <a:latin typeface="Book Antiqua" pitchFamily="18" charset="0"/>
              </a:rPr>
              <a:t>the Madrid-Oslo </a:t>
            </a:r>
            <a:br>
              <a:rPr lang="en-CA" sz="3800" dirty="0">
                <a:latin typeface="Book Antiqua" pitchFamily="18" charset="0"/>
              </a:rPr>
            </a:br>
            <a:r>
              <a:rPr lang="en-US" sz="3800" dirty="0">
                <a:latin typeface="Book Antiqua" pitchFamily="18" charset="0"/>
              </a:rPr>
              <a:t>peace process</a:t>
            </a:r>
            <a:endParaRPr lang="en-CA" sz="3800" dirty="0">
              <a:latin typeface="Book Antiqua"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2" y="896491"/>
            <a:ext cx="6357251" cy="5712717"/>
          </a:xfrm>
        </p:spPr>
        <p:txBody>
          <a:bodyPr anchor="ctr">
            <a:noAutofit/>
          </a:bodyPr>
          <a:lstStyle/>
          <a:p>
            <a:pPr lvl="0"/>
            <a:r>
              <a:rPr lang="en-US" sz="2400" dirty="0">
                <a:solidFill>
                  <a:schemeClr val="tx1"/>
                </a:solidFill>
                <a:latin typeface="Book Antiqua" pitchFamily="18" charset="0"/>
              </a:rPr>
              <a:t>1993 Declaration of Principles</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1995 Oslo II Agreement</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2000 Camp David negotiations</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2001 Clinton parameters</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2003 Quartet principles</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2007 Annapolis formula</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2013-14 Kerry initiative</a:t>
            </a:r>
            <a:endParaRPr lang="en-CA" sz="2400" dirty="0">
              <a:solidFill>
                <a:schemeClr val="tx1"/>
              </a:solidFill>
              <a:latin typeface="Book Antiqua" pitchFamily="18" charset="0"/>
            </a:endParaRPr>
          </a:p>
          <a:p>
            <a:pPr lvl="0"/>
            <a:r>
              <a:rPr lang="en-US" sz="2400" dirty="0">
                <a:solidFill>
                  <a:schemeClr val="tx1"/>
                </a:solidFill>
                <a:latin typeface="Book Antiqua" pitchFamily="18" charset="0"/>
              </a:rPr>
              <a:t>2020 Trump Plan</a:t>
            </a:r>
            <a:endParaRPr lang="en-CA" sz="2400" dirty="0">
              <a:solidFill>
                <a:schemeClr val="tx1"/>
              </a:solidFill>
              <a:latin typeface="Book Antiqua" pitchFamily="18" charset="0"/>
            </a:endParaRPr>
          </a:p>
          <a:p>
            <a:endParaRPr lang="en-CA" sz="2400" dirty="0">
              <a:solidFill>
                <a:schemeClr val="tx1"/>
              </a:solidFill>
              <a:latin typeface="Book Antiqua" pitchFamily="18" charset="0"/>
            </a:endParaRPr>
          </a:p>
        </p:txBody>
      </p:sp>
    </p:spTree>
    <p:extLst>
      <p:ext uri="{BB962C8B-B14F-4D97-AF65-F5344CB8AC3E}">
        <p14:creationId xmlns:p14="http://schemas.microsoft.com/office/powerpoint/2010/main" val="305335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5E7DEA-F066-4B3C-8BBD-5EB5346CE414}"/>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solidFill>
                <a:latin typeface="Book Antiqua" panose="02040602050305030304" pitchFamily="18" charset="0"/>
              </a:rPr>
              <a:t>Four Key International Law Issues </a:t>
            </a:r>
            <a:endParaRPr lang="en-CA" sz="4000" dirty="0">
              <a:solidFill>
                <a:schemeClr val="tx1"/>
              </a:solidFill>
              <a:latin typeface="Book Antiqua" panose="02040602050305030304" pitchFamily="18" charset="0"/>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E87B-A39A-46CD-944F-24E1B7159039}"/>
              </a:ext>
            </a:extLst>
          </p:cNvPr>
          <p:cNvSpPr>
            <a:spLocks noGrp="1"/>
          </p:cNvSpPr>
          <p:nvPr>
            <p:ph idx="1"/>
          </p:nvPr>
        </p:nvSpPr>
        <p:spPr>
          <a:xfrm>
            <a:off x="4996542" y="1115786"/>
            <a:ext cx="5376182" cy="4626428"/>
          </a:xfrm>
        </p:spPr>
        <p:txBody>
          <a:bodyPr anchor="ctr">
            <a:normAutofit/>
          </a:bodyPr>
          <a:lstStyle/>
          <a:p>
            <a:pPr marL="457200" indent="-457200">
              <a:buFont typeface="+mj-lt"/>
              <a:buAutoNum type="arabicPeriod"/>
            </a:pPr>
            <a:r>
              <a:rPr lang="en-US" sz="3200" dirty="0">
                <a:solidFill>
                  <a:schemeClr val="tx1"/>
                </a:solidFill>
                <a:latin typeface="Book Antiqua" panose="02040602050305030304" pitchFamily="18" charset="0"/>
              </a:rPr>
              <a:t>Occupation and the </a:t>
            </a:r>
            <a:r>
              <a:rPr lang="en-US" sz="3200" i="1" dirty="0">
                <a:solidFill>
                  <a:schemeClr val="tx1"/>
                </a:solidFill>
                <a:latin typeface="Book Antiqua" panose="02040602050305030304" pitchFamily="18" charset="0"/>
              </a:rPr>
              <a:t>Fourth Geneva Convention</a:t>
            </a:r>
            <a:endParaRPr lang="en-US" sz="3200" dirty="0">
              <a:solidFill>
                <a:schemeClr val="tx1"/>
              </a:solidFill>
              <a:latin typeface="Book Antiqua" panose="02040602050305030304" pitchFamily="18" charset="0"/>
            </a:endParaRPr>
          </a:p>
          <a:p>
            <a:pPr marL="457200" indent="-457200">
              <a:buFont typeface="+mj-lt"/>
              <a:buAutoNum type="arabicPeriod"/>
            </a:pPr>
            <a:r>
              <a:rPr lang="en-US" sz="3200" dirty="0">
                <a:solidFill>
                  <a:schemeClr val="tx1"/>
                </a:solidFill>
                <a:latin typeface="Book Antiqua" panose="02040602050305030304" pitchFamily="18" charset="0"/>
              </a:rPr>
              <a:t>Annexation</a:t>
            </a:r>
          </a:p>
          <a:p>
            <a:pPr marL="457200" indent="-457200">
              <a:buFont typeface="+mj-lt"/>
              <a:buAutoNum type="arabicPeriod"/>
            </a:pPr>
            <a:r>
              <a:rPr lang="en-US" sz="3200" dirty="0">
                <a:solidFill>
                  <a:schemeClr val="tx1"/>
                </a:solidFill>
                <a:latin typeface="Book Antiqua" panose="02040602050305030304" pitchFamily="18" charset="0"/>
              </a:rPr>
              <a:t>The Israeli Settlements </a:t>
            </a:r>
          </a:p>
          <a:p>
            <a:pPr marL="457200" indent="-457200">
              <a:buFont typeface="+mj-lt"/>
              <a:buAutoNum type="arabicPeriod"/>
            </a:pPr>
            <a:r>
              <a:rPr lang="en-US" sz="3200" dirty="0">
                <a:solidFill>
                  <a:schemeClr val="tx1"/>
                </a:solidFill>
                <a:latin typeface="Book Antiqua" panose="02040602050305030304" pitchFamily="18" charset="0"/>
              </a:rPr>
              <a:t>Accountability</a:t>
            </a:r>
          </a:p>
          <a:p>
            <a:pPr marL="0" indent="0">
              <a:buNone/>
            </a:pPr>
            <a:endParaRPr lang="en-US" sz="32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45238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26B5-9E1F-4AFC-B5F6-BD0C819CFA78}"/>
              </a:ext>
            </a:extLst>
          </p:cNvPr>
          <p:cNvSpPr>
            <a:spLocks noGrp="1"/>
          </p:cNvSpPr>
          <p:nvPr>
            <p:ph type="title"/>
          </p:nvPr>
        </p:nvSpPr>
        <p:spPr>
          <a:xfrm>
            <a:off x="3251200" y="2766218"/>
            <a:ext cx="6642100" cy="1325563"/>
          </a:xfrm>
        </p:spPr>
        <p:txBody>
          <a:bodyPr>
            <a:normAutofit/>
          </a:bodyPr>
          <a:lstStyle/>
          <a:p>
            <a:pPr algn="ctr"/>
            <a:r>
              <a:rPr lang="en-CA" dirty="0">
                <a:solidFill>
                  <a:schemeClr val="tx1"/>
                </a:solidFill>
                <a:latin typeface="Book Antiqua" panose="02040602050305030304" pitchFamily="18" charset="0"/>
              </a:rPr>
              <a:t>OCCUPATION</a:t>
            </a:r>
          </a:p>
        </p:txBody>
      </p:sp>
      <p:cxnSp>
        <p:nvCxnSpPr>
          <p:cNvPr id="6" name="Straight Connector 5">
            <a:extLst>
              <a:ext uri="{FF2B5EF4-FFF2-40B4-BE49-F238E27FC236}">
                <a16:creationId xmlns:a16="http://schemas.microsoft.com/office/drawing/2014/main" id="{89A5AE9F-A78E-4095-89EF-E67BEC5EB1E3}"/>
              </a:ext>
            </a:extLst>
          </p:cNvPr>
          <p:cNvCxnSpPr/>
          <p:nvPr/>
        </p:nvCxnSpPr>
        <p:spPr>
          <a:xfrm>
            <a:off x="3657600" y="956187"/>
            <a:ext cx="0" cy="494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24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1984</Words>
  <Application>Microsoft Office PowerPoint</Application>
  <PresentationFormat>Widescreen</PresentationFormat>
  <Paragraphs>166</Paragraphs>
  <Slides>29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Book Antiqua</vt:lpstr>
      <vt:lpstr>Calibri</vt:lpstr>
      <vt:lpstr>Corbel</vt:lpstr>
      <vt:lpstr>Garamond</vt:lpstr>
      <vt:lpstr>Gill Sans MT</vt:lpstr>
      <vt:lpstr>Verdana</vt:lpstr>
      <vt:lpstr>Wingdings 2</vt:lpstr>
      <vt:lpstr>Solstice</vt:lpstr>
      <vt:lpstr>Depth</vt:lpstr>
      <vt:lpstr>The Vanishing Horizon:  </vt:lpstr>
      <vt:lpstr>Highly Unequal Struggle</vt:lpstr>
      <vt:lpstr>2020: Obama Reflects</vt:lpstr>
      <vt:lpstr>International Humanitarian Law</vt:lpstr>
      <vt:lpstr>International Human Rights Law</vt:lpstr>
      <vt:lpstr>Importance of applying principles of IHRL and IHL to the conflict</vt:lpstr>
      <vt:lpstr>International Law has been consistently  sidelined throughout  the Madrid-Oslo  peace process</vt:lpstr>
      <vt:lpstr>Four Key International Law Issues </vt:lpstr>
      <vt:lpstr>OCCUPATION</vt:lpstr>
      <vt:lpstr> Since 1967, Israel has occupied the West Bank, East Jerusalem and the Gaza Strip  </vt:lpstr>
      <vt:lpstr>Israel’s Arguments:</vt:lpstr>
      <vt:lpstr>International Consensus </vt:lpstr>
      <vt:lpstr>ANNEXATION</vt:lpstr>
      <vt:lpstr>PowerPoint Presentation</vt:lpstr>
      <vt:lpstr>Israel’s Position:</vt:lpstr>
      <vt:lpstr>The Response of the United Nations:</vt:lpstr>
      <vt:lpstr>THE ISRAELI SETTLEMENTS</vt:lpstr>
      <vt:lpstr>Israeli Settlements</vt:lpstr>
      <vt:lpstr>International Law and the Israeli Settlements </vt:lpstr>
      <vt:lpstr>Key Facts on the Israeli Settlements </vt:lpstr>
      <vt:lpstr>Human Rights Impact of the Israeli Settlements </vt:lpstr>
      <vt:lpstr>ACCOUNTABILITY</vt:lpstr>
      <vt:lpstr>Common Article 1 of the Four Geneva Convention of 1949: “The High Contracting Parties undertake to respect and to ensure respect for the present Convention in all circumstances” </vt:lpstr>
      <vt:lpstr>The Centrality of Accountability:  International Law v Realpolitik </vt:lpstr>
      <vt:lpstr>If the Occupation was already  Prolonged in 1980…</vt:lpstr>
      <vt:lpstr>What Lies Ahead?</vt:lpstr>
      <vt:lpstr>UN Secretary General Kofi Annan in 2006:</vt:lpstr>
      <vt:lpstr>Daniel Levy, former Israeli peace process negotiator:</vt:lpstr>
      <vt:lpstr>The Endgame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Vanishing Horizon:</dc:title>
  <dc:creator>Hayley Lockrem</dc:creator>
  <cp:lastModifiedBy>S. Michael Lynk</cp:lastModifiedBy>
  <cp:revision>122</cp:revision>
  <cp:lastPrinted>2021-05-26T01:01:21Z</cp:lastPrinted>
  <dcterms:created xsi:type="dcterms:W3CDTF">2020-11-01T03:41:42Z</dcterms:created>
  <dcterms:modified xsi:type="dcterms:W3CDTF">2021-05-26T02:16:16Z</dcterms:modified>
</cp:coreProperties>
</file>